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37"/>
  </p:notesMasterIdLst>
  <p:sldIdLst>
    <p:sldId id="256" r:id="rId2"/>
    <p:sldId id="290" r:id="rId3"/>
    <p:sldId id="287" r:id="rId4"/>
    <p:sldId id="259" r:id="rId5"/>
    <p:sldId id="260" r:id="rId6"/>
    <p:sldId id="261" r:id="rId7"/>
    <p:sldId id="283" r:id="rId8"/>
    <p:sldId id="292" r:id="rId9"/>
    <p:sldId id="264" r:id="rId10"/>
    <p:sldId id="265" r:id="rId11"/>
    <p:sldId id="266" r:id="rId12"/>
    <p:sldId id="293" r:id="rId13"/>
    <p:sldId id="301" r:id="rId14"/>
    <p:sldId id="320" r:id="rId15"/>
    <p:sldId id="321" r:id="rId16"/>
    <p:sldId id="322" r:id="rId17"/>
    <p:sldId id="323" r:id="rId18"/>
    <p:sldId id="294" r:id="rId19"/>
    <p:sldId id="295" r:id="rId20"/>
    <p:sldId id="296" r:id="rId21"/>
    <p:sldId id="291" r:id="rId22"/>
    <p:sldId id="297" r:id="rId23"/>
    <p:sldId id="298" r:id="rId24"/>
    <p:sldId id="271" r:id="rId25"/>
    <p:sldId id="272" r:id="rId26"/>
    <p:sldId id="324" r:id="rId27"/>
    <p:sldId id="325" r:id="rId28"/>
    <p:sldId id="326" r:id="rId29"/>
    <p:sldId id="273" r:id="rId30"/>
    <p:sldId id="302" r:id="rId31"/>
    <p:sldId id="303" r:id="rId32"/>
    <p:sldId id="274" r:id="rId33"/>
    <p:sldId id="299" r:id="rId34"/>
    <p:sldId id="279" r:id="rId35"/>
    <p:sldId id="282" r:id="rId36"/>
  </p:sldIdLst>
  <p:sldSz cx="12192000"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F3D7"/>
    <a:srgbClr val="FF00FF"/>
    <a:srgbClr val="FFCCFF"/>
    <a:srgbClr val="FFCC99"/>
    <a:srgbClr val="FFCCCC"/>
    <a:srgbClr val="D9F1EE"/>
    <a:srgbClr val="E3F2D8"/>
    <a:srgbClr val="E9F4D6"/>
    <a:srgbClr val="EAF5D5"/>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3" autoAdjust="0"/>
    <p:restoredTop sz="93841" autoAdjust="0"/>
  </p:normalViewPr>
  <p:slideViewPr>
    <p:cSldViewPr snapToGrid="0">
      <p:cViewPr varScale="1">
        <p:scale>
          <a:sx n="86" d="100"/>
          <a:sy n="86" d="100"/>
        </p:scale>
        <p:origin x="-504" y="-84"/>
      </p:cViewPr>
      <p:guideLst>
        <p:guide orient="horz" pos="2160"/>
        <p:guide pos="3840"/>
      </p:guideLst>
    </p:cSldViewPr>
  </p:slideViewPr>
  <p:notesTextViewPr>
    <p:cViewPr>
      <p:scale>
        <a:sx n="1" d="1"/>
        <a:sy n="1" d="1"/>
      </p:scale>
      <p:origin x="0" y="0"/>
    </p:cViewPr>
  </p:notesTextViewPr>
  <p:sorterViewPr>
    <p:cViewPr>
      <p:scale>
        <a:sx n="100" d="100"/>
        <a:sy n="100" d="100"/>
      </p:scale>
      <p:origin x="0" y="26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582AF-220C-40BF-9BAD-B4CA04581CFD}" type="datetimeFigureOut">
              <a:rPr lang="en-US" smtClean="0"/>
              <a:t>9/26/2022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F075C6-A267-4E05-A599-071A6E70AB8B}" type="slidenum">
              <a:rPr lang="en-US" smtClean="0"/>
              <a:t>‹#›</a:t>
            </a:fld>
            <a:endParaRPr lang="en-US"/>
          </a:p>
        </p:txBody>
      </p:sp>
    </p:spTree>
    <p:extLst>
      <p:ext uri="{BB962C8B-B14F-4D97-AF65-F5344CB8AC3E}">
        <p14:creationId xmlns:p14="http://schemas.microsoft.com/office/powerpoint/2010/main" val="1276069985"/>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075C6-A267-4E05-A599-071A6E70AB8B}" type="slidenum">
              <a:rPr lang="en-US" smtClean="0"/>
              <a:t>1</a:t>
            </a:fld>
            <a:endParaRPr lang="en-US"/>
          </a:p>
        </p:txBody>
      </p:sp>
    </p:spTree>
    <p:extLst>
      <p:ext uri="{BB962C8B-B14F-4D97-AF65-F5344CB8AC3E}">
        <p14:creationId xmlns:p14="http://schemas.microsoft.com/office/powerpoint/2010/main" val="2947964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075C6-A267-4E05-A599-071A6E70AB8B}" type="slidenum">
              <a:rPr lang="en-US" smtClean="0"/>
              <a:t>7</a:t>
            </a:fld>
            <a:endParaRPr lang="en-US"/>
          </a:p>
        </p:txBody>
      </p:sp>
    </p:spTree>
    <p:extLst>
      <p:ext uri="{BB962C8B-B14F-4D97-AF65-F5344CB8AC3E}">
        <p14:creationId xmlns:p14="http://schemas.microsoft.com/office/powerpoint/2010/main" val="106812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075C6-A267-4E05-A599-071A6E70AB8B}" type="slidenum">
              <a:rPr lang="en-US" smtClean="0"/>
              <a:t>8</a:t>
            </a:fld>
            <a:endParaRPr lang="en-US"/>
          </a:p>
        </p:txBody>
      </p:sp>
    </p:spTree>
    <p:extLst>
      <p:ext uri="{BB962C8B-B14F-4D97-AF65-F5344CB8AC3E}">
        <p14:creationId xmlns:p14="http://schemas.microsoft.com/office/powerpoint/2010/main" val="1068120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364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075C6-A267-4E05-A599-071A6E70AB8B}" type="slidenum">
              <a:rPr lang="en-US" smtClean="0"/>
              <a:t>18</a:t>
            </a:fld>
            <a:endParaRPr lang="en-US"/>
          </a:p>
        </p:txBody>
      </p:sp>
    </p:spTree>
    <p:extLst>
      <p:ext uri="{BB962C8B-B14F-4D97-AF65-F5344CB8AC3E}">
        <p14:creationId xmlns:p14="http://schemas.microsoft.com/office/powerpoint/2010/main" val="1068120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075C6-A267-4E05-A599-071A6E70AB8B}" type="slidenum">
              <a:rPr lang="en-US" smtClean="0"/>
              <a:t>22</a:t>
            </a:fld>
            <a:endParaRPr lang="en-US"/>
          </a:p>
        </p:txBody>
      </p:sp>
    </p:spTree>
    <p:extLst>
      <p:ext uri="{BB962C8B-B14F-4D97-AF65-F5344CB8AC3E}">
        <p14:creationId xmlns:p14="http://schemas.microsoft.com/office/powerpoint/2010/main" val="1068120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Như vậy chúng ta đã thấy được sự vất vả, cực khổ của các bạn học sinh miền núi trên con đường đi tìm con chữ, vậy động lực nào đã giúp các bạn vượt qua những khó khăn, vất vả để đến trường mỗi ngày?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418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016000" y="540918"/>
            <a:ext cx="10160000" cy="5776164"/>
          </a:xfrm>
          <a:prstGeom prst="rect">
            <a:avLst/>
          </a:prstGeom>
        </p:spPr>
      </p:pic>
      <p:sp>
        <p:nvSpPr>
          <p:cNvPr id="8" name="图文框 7"/>
          <p:cNvSpPr/>
          <p:nvPr/>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696089156"/>
      </p:ext>
    </p:extLst>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5" y="2840525"/>
            <a:ext cx="2527630"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r>
              <a:rPr lang="en-US" altLang="zh-CN" smtClean="0"/>
              <a:t>Click icon to add picture</a:t>
            </a:r>
            <a:endParaRPr lang="zh-CN" altLang="en-US"/>
          </a:p>
        </p:txBody>
      </p:sp>
    </p:spTree>
    <p:extLst>
      <p:ext uri="{BB962C8B-B14F-4D97-AF65-F5344CB8AC3E}">
        <p14:creationId xmlns:p14="http://schemas.microsoft.com/office/powerpoint/2010/main" val="3495840552"/>
      </p:ext>
    </p:extLst>
  </p:cSld>
  <p:clrMapOvr>
    <a:masterClrMapping/>
  </p:clrMapOvr>
  <p:transition spd="slow"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706942"/>
      </p:ext>
    </p:extLst>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6"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r>
              <a:rPr lang="en-US" altLang="zh-CN" smtClean="0"/>
              <a:t>Click icon to add picture</a:t>
            </a:r>
            <a:endParaRPr lang="zh-CN" altLang="en-US"/>
          </a:p>
        </p:txBody>
      </p:sp>
    </p:spTree>
    <p:extLst>
      <p:ext uri="{BB962C8B-B14F-4D97-AF65-F5344CB8AC3E}">
        <p14:creationId xmlns:p14="http://schemas.microsoft.com/office/powerpoint/2010/main" val="1560685129"/>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029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028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36205A-648E-4CA1-AEC6-4423CDD9E78F}"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1F11F-0111-4A45-9C85-8D71D43E6D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756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自定义版式">
    <p:spTree>
      <p:nvGrpSpPr>
        <p:cNvPr id="1" name=""/>
        <p:cNvGrpSpPr/>
        <p:nvPr/>
      </p:nvGrpSpPr>
      <p:grpSpPr>
        <a:xfrm>
          <a:off x="0" y="0"/>
          <a:ext cx="0" cy="0"/>
          <a:chOff x="0" y="0"/>
          <a:chExt cx="0" cy="0"/>
        </a:xfrm>
      </p:grpSpPr>
      <p:sp>
        <p:nvSpPr>
          <p:cNvPr id="3" name="图文框 2"/>
          <p:cNvSpPr/>
          <p:nvPr/>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4" name="图片 3"/>
          <p:cNvPicPr>
            <a:picLocks noChangeAspect="1"/>
          </p:cNvPicPr>
          <p:nvPr/>
        </p:nvPicPr>
        <p:blipFill rotWithShape="1">
          <a:blip r:embed="rId2"/>
          <a:srcRect l="40850" t="7222" r="7067" b="14722"/>
          <a:stretch/>
        </p:blipFill>
        <p:spPr>
          <a:xfrm>
            <a:off x="6096000" y="1070919"/>
            <a:ext cx="6096000" cy="5787081"/>
          </a:xfrm>
          <a:prstGeom prst="rect">
            <a:avLst/>
          </a:prstGeom>
        </p:spPr>
      </p:pic>
    </p:spTree>
    <p:extLst>
      <p:ext uri="{BB962C8B-B14F-4D97-AF65-F5344CB8AC3E}">
        <p14:creationId xmlns:p14="http://schemas.microsoft.com/office/powerpoint/2010/main" val="1823482571"/>
      </p:ext>
    </p:extLst>
  </p:cSld>
  <p:clrMapOvr>
    <a:masterClrMapping/>
  </p:clrMapOvr>
  <p:transition spd="slow"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819043"/>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67"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r>
              <a:rPr lang="en-US" altLang="zh-CN" smtClean="0"/>
              <a:t>Click icon to add picture</a:t>
            </a:r>
            <a:endParaRPr lang="zh-CN" altLang="en-US"/>
          </a:p>
        </p:txBody>
      </p:sp>
      <p:sp>
        <p:nvSpPr>
          <p:cNvPr id="8" name="任意多边形: 形状 7"/>
          <p:cNvSpPr>
            <a:spLocks noGrp="1"/>
          </p:cNvSpPr>
          <p:nvPr>
            <p:ph type="pic" sz="quarter" idx="11"/>
          </p:nvPr>
        </p:nvSpPr>
        <p:spPr>
          <a:xfrm>
            <a:off x="864870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r>
              <a:rPr lang="en-US" altLang="zh-CN" smtClean="0"/>
              <a:t>Click icon to add picture</a:t>
            </a:r>
            <a:endParaRPr lang="zh-CN" altLang="en-US"/>
          </a:p>
        </p:txBody>
      </p:sp>
    </p:spTree>
    <p:extLst>
      <p:ext uri="{BB962C8B-B14F-4D97-AF65-F5344CB8AC3E}">
        <p14:creationId xmlns:p14="http://schemas.microsoft.com/office/powerpoint/2010/main" val="4165312470"/>
      </p:ext>
    </p:extLst>
  </p:cSld>
  <p:clrMapOvr>
    <a:masterClrMapping/>
  </p:clrMapOvr>
  <p:transition spd="slow"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6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r>
              <a:rPr lang="en-US" altLang="zh-CN" smtClean="0"/>
              <a:t>Click icon to add picture</a:t>
            </a:r>
            <a:endParaRPr lang="zh-CN" altLang="en-US"/>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r>
              <a:rPr lang="en-US" altLang="zh-CN" smtClean="0"/>
              <a:t>Click icon to add picture</a:t>
            </a:r>
            <a:endParaRPr lang="zh-CN" altLang="en-US"/>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r>
              <a:rPr lang="en-US" altLang="zh-CN" smtClean="0"/>
              <a:t>Click icon to add picture</a:t>
            </a:r>
            <a:endParaRPr lang="zh-CN" altLang="en-US"/>
          </a:p>
        </p:txBody>
      </p:sp>
    </p:spTree>
    <p:extLst>
      <p:ext uri="{BB962C8B-B14F-4D97-AF65-F5344CB8AC3E}">
        <p14:creationId xmlns:p14="http://schemas.microsoft.com/office/powerpoint/2010/main" val="1380416421"/>
      </p:ext>
    </p:extLst>
  </p:cSld>
  <p:clrMapOvr>
    <a:masterClrMapping/>
  </p:clrMapOvr>
  <p:transition spd="slow"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r>
              <a:rPr lang="en-US" altLang="zh-CN" smtClean="0"/>
              <a:t>Click icon to add picture</a:t>
            </a:r>
            <a:endParaRPr lang="zh-CN" altLang="en-US"/>
          </a:p>
        </p:txBody>
      </p:sp>
      <p:sp>
        <p:nvSpPr>
          <p:cNvPr id="14" name="任意多边形: 形状 13"/>
          <p:cNvSpPr>
            <a:spLocks noGrp="1"/>
          </p:cNvSpPr>
          <p:nvPr>
            <p:ph type="pic" sz="quarter" idx="11"/>
          </p:nvPr>
        </p:nvSpPr>
        <p:spPr>
          <a:xfrm>
            <a:off x="3985683"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r>
              <a:rPr lang="en-US" altLang="zh-CN" smtClean="0"/>
              <a:t>Click icon to add picture</a:t>
            </a:r>
            <a:endParaRPr lang="zh-CN" altLang="en-US"/>
          </a:p>
        </p:txBody>
      </p:sp>
      <p:sp>
        <p:nvSpPr>
          <p:cNvPr id="15" name="任意多边形: 形状 14"/>
          <p:cNvSpPr>
            <a:spLocks noGrp="1"/>
          </p:cNvSpPr>
          <p:nvPr>
            <p:ph type="pic" sz="quarter" idx="12"/>
          </p:nvPr>
        </p:nvSpPr>
        <p:spPr>
          <a:xfrm>
            <a:off x="649181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r>
              <a:rPr lang="en-US" altLang="zh-CN" smtClean="0"/>
              <a:t>Click icon to add picture</a:t>
            </a:r>
            <a:endParaRPr lang="zh-CN" altLang="en-US"/>
          </a:p>
        </p:txBody>
      </p:sp>
      <p:sp>
        <p:nvSpPr>
          <p:cNvPr id="16" name="任意多边形: 形状 15"/>
          <p:cNvSpPr>
            <a:spLocks noGrp="1"/>
          </p:cNvSpPr>
          <p:nvPr>
            <p:ph type="pic" sz="quarter" idx="13"/>
          </p:nvPr>
        </p:nvSpPr>
        <p:spPr>
          <a:xfrm>
            <a:off x="89979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r>
              <a:rPr lang="en-US" altLang="zh-CN" smtClean="0"/>
              <a:t>Click icon to add picture</a:t>
            </a:r>
            <a:endParaRPr lang="zh-CN" altLang="en-US"/>
          </a:p>
        </p:txBody>
      </p:sp>
    </p:spTree>
    <p:extLst>
      <p:ext uri="{BB962C8B-B14F-4D97-AF65-F5344CB8AC3E}">
        <p14:creationId xmlns:p14="http://schemas.microsoft.com/office/powerpoint/2010/main" val="1789199365"/>
      </p:ext>
    </p:extLst>
  </p:cSld>
  <p:clrMapOvr>
    <a:masterClrMapping/>
  </p:clrMapOvr>
  <p:transition spd="slow"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r>
              <a:rPr lang="en-US" altLang="zh-CN" smtClean="0"/>
              <a:t>Click icon to add picture</a:t>
            </a:r>
            <a:endParaRPr lang="zh-CN" altLang="en-US"/>
          </a:p>
        </p:txBody>
      </p:sp>
    </p:spTree>
    <p:extLst>
      <p:ext uri="{BB962C8B-B14F-4D97-AF65-F5344CB8AC3E}">
        <p14:creationId xmlns:p14="http://schemas.microsoft.com/office/powerpoint/2010/main" val="853001024"/>
      </p:ext>
    </p:extLst>
  </p:cSld>
  <p:clrMapOvr>
    <a:masterClrMapping/>
  </p:clrMapOvr>
  <p:transition spd="slow"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r>
              <a:rPr lang="en-US" altLang="zh-CN" smtClean="0"/>
              <a:t>Click icon to add picture</a:t>
            </a:r>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r>
              <a:rPr lang="en-US" altLang="zh-CN" smtClean="0"/>
              <a:t>Click icon to add picture</a:t>
            </a:r>
            <a:endParaRPr lang="zh-CN" altLang="en-US"/>
          </a:p>
        </p:txBody>
      </p:sp>
    </p:spTree>
    <p:extLst>
      <p:ext uri="{BB962C8B-B14F-4D97-AF65-F5344CB8AC3E}">
        <p14:creationId xmlns:p14="http://schemas.microsoft.com/office/powerpoint/2010/main" val="4268394168"/>
      </p:ext>
    </p:extLst>
  </p:cSld>
  <p:clrMapOvr>
    <a:masterClrMapping/>
  </p:clrMapOvr>
  <p:transition spd="slow"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r>
              <a:rPr lang="en-US" altLang="zh-CN" smtClean="0"/>
              <a:t>Click icon to add picture</a:t>
            </a:r>
            <a:endParaRPr lang="zh-CN" altLang="en-US"/>
          </a:p>
        </p:txBody>
      </p:sp>
    </p:spTree>
    <p:extLst>
      <p:ext uri="{BB962C8B-B14F-4D97-AF65-F5344CB8AC3E}">
        <p14:creationId xmlns:p14="http://schemas.microsoft.com/office/powerpoint/2010/main" val="1592136476"/>
      </p:ext>
    </p:extLst>
  </p:cSld>
  <p:clrMapOvr>
    <a:masterClrMapping/>
  </p:clrMapOvr>
  <p:transition spd="slow" advTm="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图文框 6"/>
          <p:cNvSpPr/>
          <p:nvPr/>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8" name="图片 7"/>
          <p:cNvPicPr>
            <a:picLocks noChangeAspect="1"/>
          </p:cNvPicPr>
          <p:nvPr/>
        </p:nvPicPr>
        <p:blipFill>
          <a:blip r:embed="rId17"/>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9" name="图片 8"/>
          <p:cNvPicPr>
            <a:picLocks noChangeAspect="1"/>
          </p:cNvPicPr>
          <p:nvPr/>
        </p:nvPicPr>
        <p:blipFill>
          <a:blip r:embed="rId18"/>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spTree>
    <p:extLst>
      <p:ext uri="{BB962C8B-B14F-4D97-AF65-F5344CB8AC3E}">
        <p14:creationId xmlns:p14="http://schemas.microsoft.com/office/powerpoint/2010/main" val="331277163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transition spd="slow"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4.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4.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0.svg"/><Relationship Id="rId5" Type="http://schemas.openxmlformats.org/officeDocument/2006/relationships/image" Target="../media/image39.pn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5.xml"/><Relationship Id="rId5" Type="http://schemas.openxmlformats.org/officeDocument/2006/relationships/image" Target="../media/image47.jpg"/><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65.sv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3B4BA64-A1C8-4AFA-A9AF-B5791C5D24C1}"/>
              </a:ext>
            </a:extLst>
          </p:cNvPr>
          <p:cNvSpPr txBox="1"/>
          <p:nvPr/>
        </p:nvSpPr>
        <p:spPr>
          <a:xfrm>
            <a:off x="1935480" y="1386842"/>
            <a:ext cx="8260080" cy="2123656"/>
          </a:xfrm>
          <a:prstGeom prst="rect">
            <a:avLst/>
          </a:prstGeom>
          <a:solidFill>
            <a:schemeClr val="bg1"/>
          </a:solidFill>
        </p:spPr>
        <p:txBody>
          <a:bodyPr wrap="square" lIns="91436" tIns="45719" rIns="91436" bIns="45719" rtlCol="0">
            <a:spAutoFit/>
          </a:bodyPr>
          <a:lstStyle/>
          <a:p>
            <a:pPr algn="ctr"/>
            <a:r>
              <a:rPr lang="en-US" sz="8800" b="1" dirty="0">
                <a:solidFill>
                  <a:srgbClr val="00B050"/>
                </a:solidFill>
                <a:latin typeface="HP-087" panose="020B0803050302020204" pitchFamily="34" charset="0"/>
              </a:rPr>
              <a:t>TIẾNG VIỆT 3</a:t>
            </a:r>
          </a:p>
          <a:p>
            <a:pPr algn="ctr"/>
            <a:r>
              <a:rPr lang="en-US" sz="4400" b="1" dirty="0" err="1">
                <a:solidFill>
                  <a:srgbClr val="00B050"/>
                </a:solidFill>
                <a:latin typeface="HP-087" panose="020B0803050302020204" pitchFamily="34" charset="0"/>
              </a:rPr>
              <a:t>Tuần</a:t>
            </a:r>
            <a:r>
              <a:rPr lang="en-US" sz="4400" b="1" dirty="0">
                <a:solidFill>
                  <a:srgbClr val="00B050"/>
                </a:solidFill>
                <a:latin typeface="HP-087" panose="020B0803050302020204" pitchFamily="34" charset="0"/>
              </a:rPr>
              <a:t> 5</a:t>
            </a:r>
          </a:p>
        </p:txBody>
      </p:sp>
      <p:sp>
        <p:nvSpPr>
          <p:cNvPr id="5" name="TextBox 4">
            <a:extLst>
              <a:ext uri="{FF2B5EF4-FFF2-40B4-BE49-F238E27FC236}">
                <a16:creationId xmlns:a16="http://schemas.microsoft.com/office/drawing/2014/main" xmlns="" id="{B811C1A2-C518-48C1-BA19-E9631310418F}"/>
              </a:ext>
            </a:extLst>
          </p:cNvPr>
          <p:cNvSpPr txBox="1"/>
          <p:nvPr/>
        </p:nvSpPr>
        <p:spPr>
          <a:xfrm>
            <a:off x="1935480" y="3710617"/>
            <a:ext cx="8260080" cy="769439"/>
          </a:xfrm>
          <a:prstGeom prst="rect">
            <a:avLst/>
          </a:prstGeom>
          <a:noFill/>
        </p:spPr>
        <p:txBody>
          <a:bodyPr wrap="square" lIns="91436" tIns="45719" rIns="91436" bIns="45719" rtlCol="0">
            <a:spAutoFit/>
          </a:bodyPr>
          <a:lstStyle/>
          <a:p>
            <a:pPr algn="ctr"/>
            <a:r>
              <a:rPr lang="en-US" sz="4400" dirty="0" err="1">
                <a:solidFill>
                  <a:srgbClr val="FF0000"/>
                </a:solidFill>
                <a:latin typeface="#9Slide04 SFU Belle" panose="00000400000000000000" pitchFamily="2" charset="0"/>
              </a:rPr>
              <a:t>Bài</a:t>
            </a:r>
            <a:r>
              <a:rPr lang="en-US" sz="4400" dirty="0">
                <a:solidFill>
                  <a:srgbClr val="FF0000"/>
                </a:solidFill>
                <a:latin typeface="#9Slide04 SFU Belle" panose="00000400000000000000" pitchFamily="2" charset="0"/>
              </a:rPr>
              <a:t> 10: </a:t>
            </a:r>
            <a:r>
              <a:rPr lang="vi-VN" sz="4400" dirty="0">
                <a:solidFill>
                  <a:srgbClr val="FF0000"/>
                </a:solidFill>
                <a:latin typeface="#9Slide04 SFU Belle" panose="00000400000000000000" pitchFamily="2" charset="0"/>
              </a:rPr>
              <a:t>Con đường đến trường</a:t>
            </a:r>
            <a:endParaRPr lang="en-US" sz="4400" dirty="0">
              <a:solidFill>
                <a:srgbClr val="FF0000"/>
              </a:solidFill>
              <a:latin typeface="#9Slide04 SFU Belle" panose="00000400000000000000" pitchFamily="2" charset="0"/>
            </a:endParaRPr>
          </a:p>
        </p:txBody>
      </p:sp>
      <p:sp>
        <p:nvSpPr>
          <p:cNvPr id="6" name="TextBox 5">
            <a:extLst>
              <a:ext uri="{FF2B5EF4-FFF2-40B4-BE49-F238E27FC236}">
                <a16:creationId xmlns:a16="http://schemas.microsoft.com/office/drawing/2014/main" xmlns="" id="{571C6706-9FE1-47CB-BA31-C98BE7F2DE4B}"/>
              </a:ext>
            </a:extLst>
          </p:cNvPr>
          <p:cNvSpPr txBox="1"/>
          <p:nvPr/>
        </p:nvSpPr>
        <p:spPr>
          <a:xfrm>
            <a:off x="0" y="362937"/>
            <a:ext cx="8260080" cy="584773"/>
          </a:xfrm>
          <a:prstGeom prst="rect">
            <a:avLst/>
          </a:prstGeom>
          <a:noFill/>
        </p:spPr>
        <p:txBody>
          <a:bodyPr wrap="square" lIns="91436" tIns="45719" rIns="91436" bIns="45719" rtlCol="0">
            <a:spAutoFit/>
          </a:bodyPr>
          <a:lstStyle/>
          <a:p>
            <a:pPr algn="ctr"/>
            <a:r>
              <a:rPr lang="en-US" sz="3200">
                <a:solidFill>
                  <a:schemeClr val="bg1"/>
                </a:solidFill>
                <a:latin typeface="#9Slide03 Arima Madurai ExtraBo" panose="00000900000000000000" pitchFamily="2" charset="0"/>
                <a:cs typeface="#9Slide03 Arima Madurai ExtraBo" panose="00000900000000000000" pitchFamily="2" charset="0"/>
              </a:rPr>
              <a:t>Bộ sách Kết nối tri thức</a:t>
            </a:r>
          </a:p>
        </p:txBody>
      </p:sp>
      <p:sp>
        <p:nvSpPr>
          <p:cNvPr id="7" name="TextBox 6">
            <a:extLst>
              <a:ext uri="{FF2B5EF4-FFF2-40B4-BE49-F238E27FC236}">
                <a16:creationId xmlns:a16="http://schemas.microsoft.com/office/drawing/2014/main" xmlns="" id="{132CA6D8-478B-4765-9E1A-3FE4251D6285}"/>
              </a:ext>
            </a:extLst>
          </p:cNvPr>
          <p:cNvSpPr txBox="1"/>
          <p:nvPr/>
        </p:nvSpPr>
        <p:spPr>
          <a:xfrm>
            <a:off x="2118360" y="4961935"/>
            <a:ext cx="8260080" cy="646329"/>
          </a:xfrm>
          <a:prstGeom prst="rect">
            <a:avLst/>
          </a:prstGeom>
          <a:noFill/>
        </p:spPr>
        <p:txBody>
          <a:bodyPr wrap="square" lIns="91436" tIns="45719" rIns="91436" bIns="45719" rtlCol="0">
            <a:spAutoFit/>
          </a:bodyPr>
          <a:lstStyle/>
          <a:p>
            <a:pPr algn="ctr"/>
            <a:r>
              <a:rPr lang="en-US" sz="3600" dirty="0" err="1">
                <a:solidFill>
                  <a:srgbClr val="FFC000"/>
                </a:solidFill>
                <a:latin typeface="#9Slide03 Cousine Bold" panose="02070709020205020404" pitchFamily="49" charset="0"/>
                <a:cs typeface="#9Slide03 Cousine Bold" panose="02070709020205020404" pitchFamily="49" charset="0"/>
              </a:rPr>
              <a:t>Tiết</a:t>
            </a:r>
            <a:r>
              <a:rPr lang="en-US" sz="3600" dirty="0">
                <a:solidFill>
                  <a:srgbClr val="FFC000"/>
                </a:solidFill>
                <a:latin typeface="#9Slide03 Cousine Bold" panose="02070709020205020404" pitchFamily="49" charset="0"/>
                <a:cs typeface="#9Slide03 Cousine Bold" panose="02070709020205020404" pitchFamily="49" charset="0"/>
              </a:rPr>
              <a:t> 5 + 6: </a:t>
            </a:r>
            <a:r>
              <a:rPr lang="en-US" sz="3600" dirty="0" err="1">
                <a:solidFill>
                  <a:srgbClr val="FFC000"/>
                </a:solidFill>
                <a:latin typeface="#9Slide03 Cousine Bold" panose="02070709020205020404" pitchFamily="49" charset="0"/>
                <a:cs typeface="#9Slide03 Cousine Bold" panose="02070709020205020404" pitchFamily="49" charset="0"/>
              </a:rPr>
              <a:t>Đọc</a:t>
            </a:r>
            <a:endParaRPr lang="en-US" sz="3600" dirty="0">
              <a:solidFill>
                <a:srgbClr val="FFC000"/>
              </a:solidFill>
              <a:latin typeface="#9Slide03 Cousine Bold" panose="02070709020205020404" pitchFamily="49" charset="0"/>
              <a:cs typeface="#9Slide03 Cousine Bold" panose="02070709020205020404" pitchFamily="49" charset="0"/>
            </a:endParaRPr>
          </a:p>
        </p:txBody>
      </p:sp>
      <p:pic>
        <p:nvPicPr>
          <p:cNvPr id="3" name="Jigsaw Puzzle - The Green Orbs">
            <a:hlinkClick r:id="" action="ppaction://media"/>
            <a:extLst>
              <a:ext uri="{FF2B5EF4-FFF2-40B4-BE49-F238E27FC236}">
                <a16:creationId xmlns:a16="http://schemas.microsoft.com/office/drawing/2014/main" xmlns="" id="{E82BE55B-5E3F-4F48-B8C4-F077702AB3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755" y="-625475"/>
            <a:ext cx="487363" cy="487363"/>
          </a:xfrm>
          <a:prstGeom prst="rect">
            <a:avLst/>
          </a:prstGeom>
        </p:spPr>
      </p:pic>
      <p:sp>
        <p:nvSpPr>
          <p:cNvPr id="2" name="Rectangle 1"/>
          <p:cNvSpPr/>
          <p:nvPr/>
        </p:nvSpPr>
        <p:spPr>
          <a:xfrm>
            <a:off x="10834260" y="6"/>
            <a:ext cx="1357745" cy="1094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spTree>
    <p:extLst>
      <p:ext uri="{BB962C8B-B14F-4D97-AF65-F5344CB8AC3E}">
        <p14:creationId xmlns:p14="http://schemas.microsoft.com/office/powerpoint/2010/main" val="2120812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3171" numSld="999" showWhenStopped="0">
                <p:cTn id="7" repeatCount="indefinite" fill="remove"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D082DF27-07B5-400A-BD0C-493709409129}"/>
              </a:ext>
            </a:extLst>
          </p:cNvPr>
          <p:cNvGrpSpPr/>
          <p:nvPr/>
        </p:nvGrpSpPr>
        <p:grpSpPr>
          <a:xfrm>
            <a:off x="0" y="1040255"/>
            <a:ext cx="5867400" cy="4158088"/>
            <a:chOff x="108154" y="553998"/>
            <a:chExt cx="5327446" cy="4158088"/>
          </a:xfrm>
        </p:grpSpPr>
        <p:grpSp>
          <p:nvGrpSpPr>
            <p:cNvPr id="11" name="Group 10">
              <a:extLst>
                <a:ext uri="{FF2B5EF4-FFF2-40B4-BE49-F238E27FC236}">
                  <a16:creationId xmlns:a16="http://schemas.microsoft.com/office/drawing/2014/main" xmlns="" id="{2DE9175F-9723-4E43-9781-AF2F9BAABE77}"/>
                </a:ext>
              </a:extLst>
            </p:cNvPr>
            <p:cNvGrpSpPr/>
            <p:nvPr/>
          </p:nvGrpSpPr>
          <p:grpSpPr>
            <a:xfrm>
              <a:off x="108154" y="553998"/>
              <a:ext cx="707923" cy="707923"/>
              <a:chOff x="8003458" y="943897"/>
              <a:chExt cx="707923" cy="707923"/>
            </a:xfrm>
          </p:grpSpPr>
          <p:sp>
            <p:nvSpPr>
              <p:cNvPr id="9" name="Oval 8">
                <a:extLst>
                  <a:ext uri="{FF2B5EF4-FFF2-40B4-BE49-F238E27FC236}">
                    <a16:creationId xmlns:a16="http://schemas.microsoft.com/office/drawing/2014/main" xmlns="" id="{B8121C9F-F2CF-40D2-9449-6872BFBF0727}"/>
                  </a:ext>
                </a:extLst>
              </p:cNvPr>
              <p:cNvSpPr/>
              <p:nvPr/>
            </p:nvSpPr>
            <p:spPr>
              <a:xfrm>
                <a:off x="8003458" y="943897"/>
                <a:ext cx="707923" cy="707923"/>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171E24F7-003D-4000-BD52-E928111469C5}"/>
                  </a:ext>
                </a:extLst>
              </p:cNvPr>
              <p:cNvSpPr/>
              <p:nvPr/>
            </p:nvSpPr>
            <p:spPr>
              <a:xfrm>
                <a:off x="8079657" y="1020096"/>
                <a:ext cx="555523" cy="555523"/>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vantGarde" panose="00000400000000000000" pitchFamily="2" charset="0"/>
                    <a:ea typeface="AvantGarde" panose="00000400000000000000" pitchFamily="2" charset="0"/>
                    <a:cs typeface="AvantGarde" panose="00000400000000000000" pitchFamily="2" charset="0"/>
                  </a:rPr>
                  <a:t>2</a:t>
                </a:r>
                <a:endParaRPr lang="en-US" b="1">
                  <a:latin typeface="AvantGarde" panose="00000400000000000000" pitchFamily="2" charset="0"/>
                  <a:ea typeface="AvantGarde" panose="00000400000000000000" pitchFamily="2" charset="0"/>
                  <a:cs typeface="AvantGarde" panose="00000400000000000000" pitchFamily="2" charset="0"/>
                </a:endParaRPr>
              </a:p>
            </p:txBody>
          </p:sp>
        </p:grpSp>
        <p:sp>
          <p:nvSpPr>
            <p:cNvPr id="7" name="TextBox 6">
              <a:extLst>
                <a:ext uri="{FF2B5EF4-FFF2-40B4-BE49-F238E27FC236}">
                  <a16:creationId xmlns:a16="http://schemas.microsoft.com/office/drawing/2014/main" xmlns="" id="{ECD9D32D-E206-4515-921B-9A61D88097B6}"/>
                </a:ext>
              </a:extLst>
            </p:cNvPr>
            <p:cNvSpPr txBox="1"/>
            <p:nvPr/>
          </p:nvSpPr>
          <p:spPr>
            <a:xfrm>
              <a:off x="816077" y="741768"/>
              <a:ext cx="4619523" cy="3970318"/>
            </a:xfrm>
            <a:prstGeom prst="rect">
              <a:avLst/>
            </a:prstGeom>
            <a:noFill/>
            <a:ln>
              <a:noFill/>
            </a:ln>
          </p:spPr>
          <p:txBody>
            <a:bodyPr wrap="square">
              <a:spAutoFit/>
            </a:bodyPr>
            <a:lstStyle/>
            <a:p>
              <a:pPr algn="just"/>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p:txBody>
        </p:sp>
      </p:grpSp>
      <p:sp>
        <p:nvSpPr>
          <p:cNvPr id="22" name="Rectangle 21"/>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cxnSp>
        <p:nvCxnSpPr>
          <p:cNvPr id="24" name="Straight Connector 23">
            <a:extLst>
              <a:ext uri="{FF2B5EF4-FFF2-40B4-BE49-F238E27FC236}">
                <a16:creationId xmlns:a16="http://schemas.microsoft.com/office/drawing/2014/main" xmlns="" id="{FE0DA333-382A-4741-BCB4-EFE2BDE0115E}"/>
              </a:ext>
            </a:extLst>
          </p:cNvPr>
          <p:cNvCxnSpPr/>
          <p:nvPr/>
        </p:nvCxnSpPr>
        <p:spPr>
          <a:xfrm flipH="1">
            <a:off x="2850335" y="1228025"/>
            <a:ext cx="173620" cy="5742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xmlns="" id="{429EE515-2CD7-4DB4-AAA7-AD2269B961DF}"/>
              </a:ext>
            </a:extLst>
          </p:cNvPr>
          <p:cNvGrpSpPr/>
          <p:nvPr/>
        </p:nvGrpSpPr>
        <p:grpSpPr>
          <a:xfrm>
            <a:off x="5757730" y="1629527"/>
            <a:ext cx="219339" cy="574220"/>
            <a:chOff x="4750193" y="5915370"/>
            <a:chExt cx="219339" cy="574220"/>
          </a:xfrm>
        </p:grpSpPr>
        <p:cxnSp>
          <p:nvCxnSpPr>
            <p:cNvPr id="27" name="Straight Connector 26">
              <a:extLst>
                <a:ext uri="{FF2B5EF4-FFF2-40B4-BE49-F238E27FC236}">
                  <a16:creationId xmlns:a16="http://schemas.microsoft.com/office/drawing/2014/main" xmlns="" id="{0189C7D9-F7A1-4039-AFA0-63A26053ACEE}"/>
                </a:ext>
              </a:extLst>
            </p:cNvPr>
            <p:cNvCxnSpPr/>
            <p:nvPr/>
          </p:nvCxnSpPr>
          <p:spPr>
            <a:xfrm flipH="1">
              <a:off x="4750193" y="5915370"/>
              <a:ext cx="173620" cy="5742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BAEC2B94-975B-4035-9B89-2239D78DECA8}"/>
                </a:ext>
              </a:extLst>
            </p:cNvPr>
            <p:cNvCxnSpPr/>
            <p:nvPr/>
          </p:nvCxnSpPr>
          <p:spPr>
            <a:xfrm flipH="1">
              <a:off x="4795912" y="5915370"/>
              <a:ext cx="173620" cy="5742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0" y="-25482"/>
            <a:ext cx="3465095" cy="843008"/>
            <a:chOff x="0" y="-25482"/>
            <a:chExt cx="3465095" cy="843008"/>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482"/>
              <a:ext cx="3465095" cy="843008"/>
            </a:xfrm>
            <a:prstGeom prst="rect">
              <a:avLst/>
            </a:prstGeom>
          </p:spPr>
        </p:pic>
        <p:sp>
          <p:nvSpPr>
            <p:cNvPr id="25" name="TextBox 24"/>
            <p:cNvSpPr txBox="1"/>
            <p:nvPr/>
          </p:nvSpPr>
          <p:spPr>
            <a:xfrm>
              <a:off x="196831" y="196053"/>
              <a:ext cx="2815483" cy="461665"/>
            </a:xfrm>
            <a:prstGeom prst="rect">
              <a:avLst/>
            </a:prstGeom>
            <a:noFill/>
          </p:spPr>
          <p:txBody>
            <a:bodyPr wrap="square" rtlCol="0">
              <a:spAutoFit/>
            </a:bodyPr>
            <a:lstStyle/>
            <a:p>
              <a:r>
                <a:rPr lang="vi-VN"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Luyện đọc đoạn</a:t>
              </a:r>
            </a:p>
          </p:txBody>
        </p:sp>
      </p:grpSp>
      <p:pic>
        <p:nvPicPr>
          <p:cNvPr id="33" name="Picture 32"/>
          <p:cNvPicPr>
            <a:picLocks noChangeAspect="1"/>
          </p:cNvPicPr>
          <p:nvPr/>
        </p:nvPicPr>
        <p:blipFill>
          <a:blip r:embed="rId3">
            <a:extLst>
              <a:ext uri="{BEBA8EAE-BF5A-486C-A8C5-ECC9F3942E4B}">
                <a14:imgProps xmlns:a14="http://schemas.microsoft.com/office/drawing/2010/main">
                  <a14:imgLayer r:embed="rId4">
                    <a14:imgEffect>
                      <a14:backgroundRemoval t="396" b="100000" l="0" r="100000">
                        <a14:foregroundMark x1="24224" y1="61980" x2="1398" y2="93069"/>
                        <a14:foregroundMark x1="22671" y1="57822" x2="155" y2="59604"/>
                        <a14:foregroundMark x1="97826" y1="12673" x2="66460" y2="34851"/>
                        <a14:foregroundMark x1="96273" y1="26337" x2="70031" y2="46337"/>
                        <a14:foregroundMark x1="69876" y1="48911" x2="67236" y2="56832"/>
                        <a14:backgroundMark x1="20652" y1="24158" x2="47671" y2="40396"/>
                      </a14:backgroundRemoval>
                    </a14:imgEffect>
                  </a14:imgLayer>
                </a14:imgProps>
              </a:ext>
              <a:ext uri="{28A0092B-C50C-407E-A947-70E740481C1C}">
                <a14:useLocalDpi xmlns:a14="http://schemas.microsoft.com/office/drawing/2010/main" val="0"/>
              </a:ext>
            </a:extLst>
          </a:blip>
          <a:stretch>
            <a:fillRect/>
          </a:stretch>
        </p:blipFill>
        <p:spPr>
          <a:xfrm>
            <a:off x="6202679" y="817526"/>
            <a:ext cx="5859547" cy="5542298"/>
          </a:xfrm>
          <a:prstGeom prst="rect">
            <a:avLst/>
          </a:prstGeom>
        </p:spPr>
      </p:pic>
    </p:spTree>
    <p:extLst>
      <p:ext uri="{BB962C8B-B14F-4D97-AF65-F5344CB8AC3E}">
        <p14:creationId xmlns:p14="http://schemas.microsoft.com/office/powerpoint/2010/main" val="3538384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D082DF27-07B5-400A-BD0C-493709409129}"/>
              </a:ext>
            </a:extLst>
          </p:cNvPr>
          <p:cNvGrpSpPr/>
          <p:nvPr/>
        </p:nvGrpSpPr>
        <p:grpSpPr>
          <a:xfrm>
            <a:off x="108154" y="809754"/>
            <a:ext cx="11626646" cy="2434539"/>
            <a:chOff x="108154" y="553998"/>
            <a:chExt cx="10593612" cy="2434539"/>
          </a:xfrm>
        </p:grpSpPr>
        <p:grpSp>
          <p:nvGrpSpPr>
            <p:cNvPr id="11" name="Group 10">
              <a:extLst>
                <a:ext uri="{FF2B5EF4-FFF2-40B4-BE49-F238E27FC236}">
                  <a16:creationId xmlns:a16="http://schemas.microsoft.com/office/drawing/2014/main" xmlns="" id="{2DE9175F-9723-4E43-9781-AF2F9BAABE77}"/>
                </a:ext>
              </a:extLst>
            </p:cNvPr>
            <p:cNvGrpSpPr/>
            <p:nvPr/>
          </p:nvGrpSpPr>
          <p:grpSpPr>
            <a:xfrm>
              <a:off x="108154" y="553998"/>
              <a:ext cx="707923" cy="707923"/>
              <a:chOff x="8003458" y="943897"/>
              <a:chExt cx="707923" cy="707923"/>
            </a:xfrm>
          </p:grpSpPr>
          <p:sp>
            <p:nvSpPr>
              <p:cNvPr id="9" name="Oval 8">
                <a:extLst>
                  <a:ext uri="{FF2B5EF4-FFF2-40B4-BE49-F238E27FC236}">
                    <a16:creationId xmlns:a16="http://schemas.microsoft.com/office/drawing/2014/main" xmlns="" id="{B8121C9F-F2CF-40D2-9449-6872BFBF0727}"/>
                  </a:ext>
                </a:extLst>
              </p:cNvPr>
              <p:cNvSpPr/>
              <p:nvPr/>
            </p:nvSpPr>
            <p:spPr>
              <a:xfrm>
                <a:off x="8003458" y="943897"/>
                <a:ext cx="707923" cy="707923"/>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171E24F7-003D-4000-BD52-E928111469C5}"/>
                  </a:ext>
                </a:extLst>
              </p:cNvPr>
              <p:cNvSpPr/>
              <p:nvPr/>
            </p:nvSpPr>
            <p:spPr>
              <a:xfrm>
                <a:off x="8079657" y="1020096"/>
                <a:ext cx="555523" cy="555523"/>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vantGarde" panose="00000400000000000000" pitchFamily="2" charset="0"/>
                    <a:ea typeface="AvantGarde" panose="00000400000000000000" pitchFamily="2" charset="0"/>
                    <a:cs typeface="AvantGarde" panose="00000400000000000000" pitchFamily="2" charset="0"/>
                  </a:rPr>
                  <a:t>3</a:t>
                </a:r>
                <a:endParaRPr lang="en-US" b="1">
                  <a:latin typeface="AvantGarde" panose="00000400000000000000" pitchFamily="2" charset="0"/>
                  <a:ea typeface="AvantGarde" panose="00000400000000000000" pitchFamily="2" charset="0"/>
                  <a:cs typeface="AvantGarde" panose="00000400000000000000" pitchFamily="2" charset="0"/>
                </a:endParaRPr>
              </a:p>
            </p:txBody>
          </p:sp>
        </p:grpSp>
        <p:sp>
          <p:nvSpPr>
            <p:cNvPr id="7" name="TextBox 6">
              <a:extLst>
                <a:ext uri="{FF2B5EF4-FFF2-40B4-BE49-F238E27FC236}">
                  <a16:creationId xmlns:a16="http://schemas.microsoft.com/office/drawing/2014/main" xmlns="" id="{ECD9D32D-E206-4515-921B-9A61D88097B6}"/>
                </a:ext>
              </a:extLst>
            </p:cNvPr>
            <p:cNvSpPr txBox="1"/>
            <p:nvPr/>
          </p:nvSpPr>
          <p:spPr>
            <a:xfrm>
              <a:off x="816077" y="741768"/>
              <a:ext cx="9885689" cy="2246769"/>
            </a:xfrm>
            <a:prstGeom prst="rect">
              <a:avLst/>
            </a:prstGeom>
            <a:noFill/>
            <a:ln>
              <a:noFill/>
            </a:ln>
          </p:spPr>
          <p:txBody>
            <a:bodyPr wrap="square">
              <a:spAutoFit/>
            </a:bodyPr>
            <a:lstStyle/>
            <a:p>
              <a:pPr algn="just"/>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dép nhựa và bước đi bằng cách bấm mười đầu ngón chân xuống mặt đường. Đôi khi chúng tôi phải đi cắt qua từng cánh rừng vầu, rừng nứa vì nhiều khúc đường ngập trong nước lũ. </a:t>
              </a:r>
            </a:p>
          </p:txBody>
        </p:sp>
      </p:grpSp>
      <p:sp>
        <p:nvSpPr>
          <p:cNvPr id="22" name="Rectangle 21"/>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cxnSp>
        <p:nvCxnSpPr>
          <p:cNvPr id="23" name="Straight Connector 22">
            <a:extLst>
              <a:ext uri="{FF2B5EF4-FFF2-40B4-BE49-F238E27FC236}">
                <a16:creationId xmlns:a16="http://schemas.microsoft.com/office/drawing/2014/main" xmlns="" id="{FE0DA333-382A-4741-BCB4-EFE2BDE0115E}"/>
              </a:ext>
            </a:extLst>
          </p:cNvPr>
          <p:cNvCxnSpPr/>
          <p:nvPr/>
        </p:nvCxnSpPr>
        <p:spPr>
          <a:xfrm flipH="1">
            <a:off x="5556654" y="2291672"/>
            <a:ext cx="173620" cy="5742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429EE515-2CD7-4DB4-AAA7-AD2269B961DF}"/>
              </a:ext>
            </a:extLst>
          </p:cNvPr>
          <p:cNvGrpSpPr/>
          <p:nvPr/>
        </p:nvGrpSpPr>
        <p:grpSpPr>
          <a:xfrm>
            <a:off x="3224855" y="2670073"/>
            <a:ext cx="219339" cy="574220"/>
            <a:chOff x="4750193" y="5915370"/>
            <a:chExt cx="219339" cy="574220"/>
          </a:xfrm>
        </p:grpSpPr>
        <p:cxnSp>
          <p:nvCxnSpPr>
            <p:cNvPr id="25" name="Straight Connector 24">
              <a:extLst>
                <a:ext uri="{FF2B5EF4-FFF2-40B4-BE49-F238E27FC236}">
                  <a16:creationId xmlns:a16="http://schemas.microsoft.com/office/drawing/2014/main" xmlns="" id="{0189C7D9-F7A1-4039-AFA0-63A26053ACEE}"/>
                </a:ext>
              </a:extLst>
            </p:cNvPr>
            <p:cNvCxnSpPr/>
            <p:nvPr/>
          </p:nvCxnSpPr>
          <p:spPr>
            <a:xfrm flipH="1">
              <a:off x="4750193" y="5915370"/>
              <a:ext cx="173620" cy="5742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BAEC2B94-975B-4035-9B89-2239D78DECA8}"/>
                </a:ext>
              </a:extLst>
            </p:cNvPr>
            <p:cNvCxnSpPr/>
            <p:nvPr/>
          </p:nvCxnSpPr>
          <p:spPr>
            <a:xfrm flipH="1">
              <a:off x="4795912" y="5915370"/>
              <a:ext cx="173620" cy="5742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xmlns="" id="{DFABD86F-FF19-412A-A007-AAD113CF2076}"/>
              </a:ext>
            </a:extLst>
          </p:cNvPr>
          <p:cNvCxnSpPr/>
          <p:nvPr/>
        </p:nvCxnSpPr>
        <p:spPr>
          <a:xfrm flipH="1">
            <a:off x="7237777" y="2291672"/>
            <a:ext cx="173620" cy="474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0" y="-25482"/>
            <a:ext cx="3465095" cy="843008"/>
            <a:chOff x="0" y="-25482"/>
            <a:chExt cx="3465095" cy="843008"/>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482"/>
              <a:ext cx="3465095" cy="843008"/>
            </a:xfrm>
            <a:prstGeom prst="rect">
              <a:avLst/>
            </a:prstGeom>
          </p:spPr>
        </p:pic>
        <p:sp>
          <p:nvSpPr>
            <p:cNvPr id="35" name="TextBox 34"/>
            <p:cNvSpPr txBox="1"/>
            <p:nvPr/>
          </p:nvSpPr>
          <p:spPr>
            <a:xfrm>
              <a:off x="196831" y="196053"/>
              <a:ext cx="2815483" cy="461665"/>
            </a:xfrm>
            <a:prstGeom prst="rect">
              <a:avLst/>
            </a:prstGeom>
            <a:noFill/>
          </p:spPr>
          <p:txBody>
            <a:bodyPr wrap="square" rtlCol="0">
              <a:spAutoFit/>
            </a:bodyPr>
            <a:lstStyle/>
            <a:p>
              <a:r>
                <a:rPr lang="vi-VN"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Luyện đọc đoạn</a:t>
              </a:r>
            </a:p>
          </p:txBody>
        </p:sp>
      </p:grpSp>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743788" y="3340984"/>
            <a:ext cx="7203186" cy="3517016"/>
          </a:xfrm>
          <a:prstGeom prst="rect">
            <a:avLst/>
          </a:prstGeom>
        </p:spPr>
      </p:pic>
    </p:spTree>
    <p:extLst>
      <p:ext uri="{BB962C8B-B14F-4D97-AF65-F5344CB8AC3E}">
        <p14:creationId xmlns:p14="http://schemas.microsoft.com/office/powerpoint/2010/main" val="1215082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D082DF27-07B5-400A-BD0C-493709409129}"/>
              </a:ext>
            </a:extLst>
          </p:cNvPr>
          <p:cNvGrpSpPr/>
          <p:nvPr/>
        </p:nvGrpSpPr>
        <p:grpSpPr>
          <a:xfrm>
            <a:off x="108154" y="809754"/>
            <a:ext cx="11626646" cy="2003652"/>
            <a:chOff x="108154" y="553998"/>
            <a:chExt cx="10593612" cy="2003652"/>
          </a:xfrm>
        </p:grpSpPr>
        <p:grpSp>
          <p:nvGrpSpPr>
            <p:cNvPr id="11" name="Group 10">
              <a:extLst>
                <a:ext uri="{FF2B5EF4-FFF2-40B4-BE49-F238E27FC236}">
                  <a16:creationId xmlns:a16="http://schemas.microsoft.com/office/drawing/2014/main" xmlns="" id="{2DE9175F-9723-4E43-9781-AF2F9BAABE77}"/>
                </a:ext>
              </a:extLst>
            </p:cNvPr>
            <p:cNvGrpSpPr/>
            <p:nvPr/>
          </p:nvGrpSpPr>
          <p:grpSpPr>
            <a:xfrm>
              <a:off x="108154" y="553998"/>
              <a:ext cx="707923" cy="707923"/>
              <a:chOff x="8003458" y="943897"/>
              <a:chExt cx="707923" cy="707923"/>
            </a:xfrm>
          </p:grpSpPr>
          <p:sp>
            <p:nvSpPr>
              <p:cNvPr id="9" name="Oval 8">
                <a:extLst>
                  <a:ext uri="{FF2B5EF4-FFF2-40B4-BE49-F238E27FC236}">
                    <a16:creationId xmlns:a16="http://schemas.microsoft.com/office/drawing/2014/main" xmlns="" id="{B8121C9F-F2CF-40D2-9449-6872BFBF0727}"/>
                  </a:ext>
                </a:extLst>
              </p:cNvPr>
              <p:cNvSpPr/>
              <p:nvPr/>
            </p:nvSpPr>
            <p:spPr>
              <a:xfrm>
                <a:off x="8003458" y="943897"/>
                <a:ext cx="707923" cy="707923"/>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171E24F7-003D-4000-BD52-E928111469C5}"/>
                  </a:ext>
                </a:extLst>
              </p:cNvPr>
              <p:cNvSpPr/>
              <p:nvPr/>
            </p:nvSpPr>
            <p:spPr>
              <a:xfrm>
                <a:off x="8079657" y="1020096"/>
                <a:ext cx="555523" cy="555523"/>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vantGarde" panose="00000400000000000000" pitchFamily="2" charset="0"/>
                    <a:ea typeface="AvantGarde" panose="00000400000000000000" pitchFamily="2" charset="0"/>
                    <a:cs typeface="AvantGarde" panose="00000400000000000000" pitchFamily="2" charset="0"/>
                  </a:rPr>
                  <a:t>4</a:t>
                </a:r>
                <a:endParaRPr lang="en-US" b="1" dirty="0">
                  <a:latin typeface="AvantGarde" panose="00000400000000000000" pitchFamily="2" charset="0"/>
                  <a:ea typeface="AvantGarde" panose="00000400000000000000" pitchFamily="2" charset="0"/>
                  <a:cs typeface="AvantGarde" panose="00000400000000000000" pitchFamily="2" charset="0"/>
                </a:endParaRPr>
              </a:p>
            </p:txBody>
          </p:sp>
        </p:grpSp>
        <p:sp>
          <p:nvSpPr>
            <p:cNvPr id="7" name="TextBox 6">
              <a:extLst>
                <a:ext uri="{FF2B5EF4-FFF2-40B4-BE49-F238E27FC236}">
                  <a16:creationId xmlns:a16="http://schemas.microsoft.com/office/drawing/2014/main" xmlns="" id="{ECD9D32D-E206-4515-921B-9A61D88097B6}"/>
                </a:ext>
              </a:extLst>
            </p:cNvPr>
            <p:cNvSpPr txBox="1"/>
            <p:nvPr/>
          </p:nvSpPr>
          <p:spPr>
            <a:xfrm>
              <a:off x="816077" y="741768"/>
              <a:ext cx="9885689" cy="1815882"/>
            </a:xfrm>
            <a:prstGeom prst="rect">
              <a:avLst/>
            </a:prstGeom>
            <a:noFill/>
            <a:ln>
              <a:noFill/>
            </a:ln>
          </p:spPr>
          <p:txBody>
            <a:bodyPr wrap="square">
              <a:spAutoFit/>
            </a:bodyPr>
            <a:lstStyle/>
            <a:p>
              <a:pPr algn="just"/>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a:t>
              </a:r>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trò trên con đường đi học. Ấy là do nhiều hôm mưa rét, cô thường</a:t>
              </a:r>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đón</a:t>
              </a:r>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đường, đi cùng</a:t>
              </a:r>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chúng tôi vào lớp. Vì thế</a:t>
              </a:r>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tôi chẳng nghỉ buổi học nào.</a:t>
              </a:r>
            </a:p>
          </p:txBody>
        </p:sp>
      </p:grpSp>
      <p:sp>
        <p:nvSpPr>
          <p:cNvPr id="22" name="Rectangle 21"/>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cxnSp>
        <p:nvCxnSpPr>
          <p:cNvPr id="23" name="Straight Connector 22">
            <a:extLst>
              <a:ext uri="{FF2B5EF4-FFF2-40B4-BE49-F238E27FC236}">
                <a16:creationId xmlns:a16="http://schemas.microsoft.com/office/drawing/2014/main" xmlns="" id="{FE0DA333-382A-4741-BCB4-EFE2BDE0115E}"/>
              </a:ext>
            </a:extLst>
          </p:cNvPr>
          <p:cNvCxnSpPr/>
          <p:nvPr/>
        </p:nvCxnSpPr>
        <p:spPr>
          <a:xfrm flipH="1">
            <a:off x="11027814" y="1414218"/>
            <a:ext cx="173620" cy="5742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429EE515-2CD7-4DB4-AAA7-AD2269B961DF}"/>
              </a:ext>
            </a:extLst>
          </p:cNvPr>
          <p:cNvGrpSpPr/>
          <p:nvPr/>
        </p:nvGrpSpPr>
        <p:grpSpPr>
          <a:xfrm>
            <a:off x="8665535" y="1804920"/>
            <a:ext cx="219339" cy="574220"/>
            <a:chOff x="4750193" y="5915370"/>
            <a:chExt cx="219339" cy="574220"/>
          </a:xfrm>
        </p:grpSpPr>
        <p:cxnSp>
          <p:nvCxnSpPr>
            <p:cNvPr id="25" name="Straight Connector 24">
              <a:extLst>
                <a:ext uri="{FF2B5EF4-FFF2-40B4-BE49-F238E27FC236}">
                  <a16:creationId xmlns:a16="http://schemas.microsoft.com/office/drawing/2014/main" xmlns="" id="{0189C7D9-F7A1-4039-AFA0-63A26053ACEE}"/>
                </a:ext>
              </a:extLst>
            </p:cNvPr>
            <p:cNvCxnSpPr/>
            <p:nvPr/>
          </p:nvCxnSpPr>
          <p:spPr>
            <a:xfrm flipH="1">
              <a:off x="4750193" y="5915370"/>
              <a:ext cx="173620" cy="5742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BAEC2B94-975B-4035-9B89-2239D78DECA8}"/>
                </a:ext>
              </a:extLst>
            </p:cNvPr>
            <p:cNvCxnSpPr/>
            <p:nvPr/>
          </p:nvCxnSpPr>
          <p:spPr>
            <a:xfrm flipH="1">
              <a:off x="4795912" y="5915370"/>
              <a:ext cx="173620" cy="5742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xmlns="" id="{DFABD86F-FF19-412A-A007-AAD113CF2076}"/>
              </a:ext>
            </a:extLst>
          </p:cNvPr>
          <p:cNvCxnSpPr/>
          <p:nvPr/>
        </p:nvCxnSpPr>
        <p:spPr>
          <a:xfrm flipH="1">
            <a:off x="4189777" y="1858858"/>
            <a:ext cx="173620" cy="474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0" y="-25482"/>
            <a:ext cx="3465095" cy="843008"/>
            <a:chOff x="0" y="-25482"/>
            <a:chExt cx="3465095" cy="843008"/>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482"/>
              <a:ext cx="3465095" cy="843008"/>
            </a:xfrm>
            <a:prstGeom prst="rect">
              <a:avLst/>
            </a:prstGeom>
          </p:spPr>
        </p:pic>
        <p:sp>
          <p:nvSpPr>
            <p:cNvPr id="35" name="TextBox 34"/>
            <p:cNvSpPr txBox="1"/>
            <p:nvPr/>
          </p:nvSpPr>
          <p:spPr>
            <a:xfrm>
              <a:off x="196831" y="196053"/>
              <a:ext cx="2815483" cy="461665"/>
            </a:xfrm>
            <a:prstGeom prst="rect">
              <a:avLst/>
            </a:prstGeom>
            <a:noFill/>
          </p:spPr>
          <p:txBody>
            <a:bodyPr wrap="square" rtlCol="0">
              <a:spAutoFit/>
            </a:bodyPr>
            <a:lstStyle/>
            <a:p>
              <a:r>
                <a:rPr lang="vi-VN"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Luyện đọc đoạn</a:t>
              </a:r>
            </a:p>
          </p:txBody>
        </p:sp>
      </p:grpSp>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044258" y="2796714"/>
            <a:ext cx="8283716" cy="4044594"/>
          </a:xfrm>
          <a:prstGeom prst="rect">
            <a:avLst/>
          </a:prstGeom>
        </p:spPr>
      </p:pic>
    </p:spTree>
    <p:extLst>
      <p:ext uri="{BB962C8B-B14F-4D97-AF65-F5344CB8AC3E}">
        <p14:creationId xmlns:p14="http://schemas.microsoft.com/office/powerpoint/2010/main" val="519368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94268"/>
            <a:ext cx="12192000" cy="3186733"/>
          </a:xfrm>
          <a:prstGeom prst="rect">
            <a:avLst/>
          </a:prstGeom>
        </p:spPr>
      </p:pic>
      <p:sp>
        <p:nvSpPr>
          <p:cNvPr id="2" name="TextBox 3">
            <a:extLst>
              <a:ext uri="{FF2B5EF4-FFF2-40B4-BE49-F238E27FC236}">
                <a16:creationId xmlns:a16="http://schemas.microsoft.com/office/drawing/2014/main" xmlns="" id="{AE5BC773-7BD0-447E-8ED5-F6533B2F53EC}"/>
              </a:ext>
            </a:extLst>
          </p:cNvPr>
          <p:cNvSpPr txBox="1"/>
          <p:nvPr/>
        </p:nvSpPr>
        <p:spPr>
          <a:xfrm>
            <a:off x="2475334" y="138839"/>
            <a:ext cx="7914203" cy="846386"/>
          </a:xfrm>
          <a:prstGeom prst="rect">
            <a:avLst/>
          </a:prstGeom>
        </p:spPr>
        <p:txBody>
          <a:bodyPr wrap="square" lIns="0" tIns="0" rIns="0" bIns="0" rtlCol="0" anchor="t">
            <a:spAutoFit/>
          </a:bodyPr>
          <a:lstStyle/>
          <a:p>
            <a:pPr algn="ctr" defTabSz="609630">
              <a:lnSpc>
                <a:spcPts val="6600"/>
              </a:lnSpc>
            </a:pPr>
            <a:r>
              <a:rPr lang="en-US" sz="6000" dirty="0" err="1">
                <a:ln>
                  <a:solidFill>
                    <a:schemeClr val="tx1"/>
                  </a:solidFill>
                </a:ln>
                <a:solidFill>
                  <a:srgbClr val="FFC000"/>
                </a:solidFill>
                <a:latin typeface="iCiel Cadena" panose="02000503000000020004" pitchFamily="2" charset="0"/>
              </a:rPr>
              <a:t>Giải</a:t>
            </a:r>
            <a:r>
              <a:rPr lang="en-US" sz="6000" dirty="0">
                <a:ln>
                  <a:solidFill>
                    <a:schemeClr val="tx1"/>
                  </a:solidFill>
                </a:ln>
                <a:solidFill>
                  <a:srgbClr val="FFC000"/>
                </a:solidFill>
                <a:latin typeface="iCiel Cadena" panose="02000503000000020004" pitchFamily="2" charset="0"/>
              </a:rPr>
              <a:t> </a:t>
            </a:r>
            <a:r>
              <a:rPr lang="en-US" sz="6000" dirty="0" err="1">
                <a:ln>
                  <a:solidFill>
                    <a:schemeClr val="tx1"/>
                  </a:solidFill>
                </a:ln>
                <a:solidFill>
                  <a:srgbClr val="FFC000"/>
                </a:solidFill>
                <a:latin typeface="iCiel Cadena" panose="02000503000000020004" pitchFamily="2" charset="0"/>
              </a:rPr>
              <a:t>nghĩa</a:t>
            </a:r>
            <a:r>
              <a:rPr lang="en-US" sz="6000" dirty="0">
                <a:ln>
                  <a:solidFill>
                    <a:schemeClr val="tx1"/>
                  </a:solidFill>
                </a:ln>
                <a:solidFill>
                  <a:srgbClr val="FFC000"/>
                </a:solidFill>
                <a:latin typeface="iCiel Cadena" panose="02000503000000020004" pitchFamily="2" charset="0"/>
              </a:rPr>
              <a:t> </a:t>
            </a:r>
            <a:r>
              <a:rPr lang="en-US" sz="6000" dirty="0" err="1">
                <a:ln>
                  <a:solidFill>
                    <a:schemeClr val="tx1"/>
                  </a:solidFill>
                </a:ln>
                <a:solidFill>
                  <a:srgbClr val="FFC000"/>
                </a:solidFill>
                <a:latin typeface="iCiel Cadena" panose="02000503000000020004" pitchFamily="2" charset="0"/>
              </a:rPr>
              <a:t>từ</a:t>
            </a:r>
            <a:endParaRPr lang="en-US" sz="6000" dirty="0">
              <a:ln>
                <a:solidFill>
                  <a:schemeClr val="tx1"/>
                </a:solidFill>
              </a:ln>
              <a:solidFill>
                <a:srgbClr val="FFC000"/>
              </a:solidFill>
              <a:latin typeface="iCiel Cadena" panose="02000503000000020004" pitchFamily="2" charset="0"/>
            </a:endParaRPr>
          </a:p>
        </p:txBody>
      </p:sp>
      <p:sp>
        <p:nvSpPr>
          <p:cNvPr id="3" name="Rectangle: Rounded Corners 1">
            <a:extLst>
              <a:ext uri="{FF2B5EF4-FFF2-40B4-BE49-F238E27FC236}">
                <a16:creationId xmlns:a16="http://schemas.microsoft.com/office/drawing/2014/main" xmlns="" id="{68200CEB-1004-4C3B-96B8-15B0BEC17973}"/>
              </a:ext>
            </a:extLst>
          </p:cNvPr>
          <p:cNvSpPr/>
          <p:nvPr/>
        </p:nvSpPr>
        <p:spPr>
          <a:xfrm>
            <a:off x="600813" y="1236164"/>
            <a:ext cx="2834127" cy="69389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C00000"/>
                </a:solidFill>
                <a:latin typeface="Times New Roman" panose="02020603050405020304" pitchFamily="18" charset="0"/>
                <a:cs typeface="Times New Roman" panose="02020603050405020304" pitchFamily="18" charset="0"/>
              </a:rPr>
              <a:t>Vắt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vẻo</a:t>
            </a:r>
            <a:endParaRPr lang="en-US" sz="3600" dirty="0">
              <a:solidFill>
                <a:srgbClr val="C00000"/>
              </a:solidFill>
              <a:latin typeface="Times New Roman" panose="02020603050405020304" pitchFamily="18" charset="0"/>
              <a:cs typeface="Times New Roman" panose="02020603050405020304" pitchFamily="18" charset="0"/>
            </a:endParaRPr>
          </a:p>
        </p:txBody>
      </p:sp>
      <p:sp>
        <p:nvSpPr>
          <p:cNvPr id="4" name="Rectangle: Rounded Corners 10">
            <a:extLst>
              <a:ext uri="{FF2B5EF4-FFF2-40B4-BE49-F238E27FC236}">
                <a16:creationId xmlns:a16="http://schemas.microsoft.com/office/drawing/2014/main" xmlns="" id="{0CDC54F5-C5E5-464B-81F0-B3B41197B19B}"/>
              </a:ext>
            </a:extLst>
          </p:cNvPr>
          <p:cNvSpPr/>
          <p:nvPr/>
        </p:nvSpPr>
        <p:spPr>
          <a:xfrm>
            <a:off x="600814" y="2287674"/>
            <a:ext cx="2834127" cy="69389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C00000"/>
                </a:solidFill>
                <a:latin typeface="Times New Roman" panose="02020603050405020304" pitchFamily="18" charset="0"/>
                <a:cs typeface="Times New Roman" panose="02020603050405020304" pitchFamily="18" charset="0"/>
              </a:rPr>
              <a:t>Lúp</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xúp</a:t>
            </a:r>
            <a:endParaRPr lang="en-US" sz="3600" dirty="0">
              <a:solidFill>
                <a:srgbClr val="C00000"/>
              </a:solidFill>
              <a:latin typeface="Times New Roman" panose="02020603050405020304" pitchFamily="18" charset="0"/>
              <a:cs typeface="Times New Roman" panose="02020603050405020304" pitchFamily="18" charset="0"/>
            </a:endParaRPr>
          </a:p>
        </p:txBody>
      </p:sp>
      <p:sp>
        <p:nvSpPr>
          <p:cNvPr id="5" name="Rectangle: Rounded Corners 12">
            <a:extLst>
              <a:ext uri="{FF2B5EF4-FFF2-40B4-BE49-F238E27FC236}">
                <a16:creationId xmlns:a16="http://schemas.microsoft.com/office/drawing/2014/main" xmlns="" id="{7EAD2C4D-26D8-4949-B8BA-1F247A13556C}"/>
              </a:ext>
            </a:extLst>
          </p:cNvPr>
          <p:cNvSpPr/>
          <p:nvPr/>
        </p:nvSpPr>
        <p:spPr>
          <a:xfrm>
            <a:off x="600813" y="4409508"/>
            <a:ext cx="2834127" cy="69389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C00000"/>
                </a:solidFill>
                <a:latin typeface="Times New Roman" panose="02020603050405020304" pitchFamily="18" charset="0"/>
                <a:cs typeface="Times New Roman" panose="02020603050405020304" pitchFamily="18" charset="0"/>
              </a:rPr>
              <a:t>Vầu</a:t>
            </a:r>
            <a:endParaRPr lang="en-US" sz="3600" dirty="0">
              <a:solidFill>
                <a:srgbClr val="C00000"/>
              </a:solidFill>
              <a:latin typeface="Times New Roman" panose="02020603050405020304" pitchFamily="18" charset="0"/>
              <a:cs typeface="Times New Roman" panose="02020603050405020304" pitchFamily="18" charset="0"/>
            </a:endParaRPr>
          </a:p>
        </p:txBody>
      </p:sp>
      <p:sp>
        <p:nvSpPr>
          <p:cNvPr id="6" name="Rectangle: Rounded Corners 17">
            <a:extLst>
              <a:ext uri="{FF2B5EF4-FFF2-40B4-BE49-F238E27FC236}">
                <a16:creationId xmlns:a16="http://schemas.microsoft.com/office/drawing/2014/main" xmlns="" id="{9F573111-D631-4E5F-8791-75A6776723B3}"/>
              </a:ext>
            </a:extLst>
          </p:cNvPr>
          <p:cNvSpPr/>
          <p:nvPr/>
        </p:nvSpPr>
        <p:spPr>
          <a:xfrm>
            <a:off x="3678628" y="1255913"/>
            <a:ext cx="7842812" cy="693890"/>
          </a:xfrm>
          <a:prstGeom prst="roundRect">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Ở vị trí trên cao nhưng không có chỗ tựa vững chắc.</a:t>
            </a:r>
            <a:endParaRPr lang="en-US" sz="2800" dirty="0">
              <a:solidFill>
                <a:schemeClr val="tx1"/>
              </a:solidFill>
              <a:latin typeface="+mj-lt"/>
            </a:endParaRPr>
          </a:p>
        </p:txBody>
      </p:sp>
      <p:sp>
        <p:nvSpPr>
          <p:cNvPr id="7" name="Rectangle: Rounded Corners 18">
            <a:extLst>
              <a:ext uri="{FF2B5EF4-FFF2-40B4-BE49-F238E27FC236}">
                <a16:creationId xmlns:a16="http://schemas.microsoft.com/office/drawing/2014/main" xmlns="" id="{6A3DF04A-FA65-4CBC-99C8-24A4DF9ECD2B}"/>
              </a:ext>
            </a:extLst>
          </p:cNvPr>
          <p:cNvSpPr/>
          <p:nvPr/>
        </p:nvSpPr>
        <p:spPr>
          <a:xfrm>
            <a:off x="3678628" y="2287674"/>
            <a:ext cx="7842812" cy="693890"/>
          </a:xfrm>
          <a:prstGeom prst="roundRect">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Ở liền nhau, thấp và sàn sàn như nhau.</a:t>
            </a:r>
            <a:endParaRPr lang="en-US" sz="2800" dirty="0">
              <a:solidFill>
                <a:schemeClr val="tx1"/>
              </a:solidFill>
              <a:latin typeface="+mj-lt"/>
            </a:endParaRPr>
          </a:p>
        </p:txBody>
      </p:sp>
      <p:sp>
        <p:nvSpPr>
          <p:cNvPr id="8" name="Rectangle: Rounded Corners 19">
            <a:extLst>
              <a:ext uri="{FF2B5EF4-FFF2-40B4-BE49-F238E27FC236}">
                <a16:creationId xmlns:a16="http://schemas.microsoft.com/office/drawing/2014/main" xmlns="" id="{7410091B-81DB-4AF0-8E14-C7FFBA2748B0}"/>
              </a:ext>
            </a:extLst>
          </p:cNvPr>
          <p:cNvSpPr/>
          <p:nvPr/>
        </p:nvSpPr>
        <p:spPr>
          <a:xfrm>
            <a:off x="3678628" y="4318068"/>
            <a:ext cx="7842812" cy="878772"/>
          </a:xfrm>
          <a:prstGeom prst="roundRect">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rPr>
              <a:t>Cây cùng họ với tre, thân to, mình mỏng, thân rắn, thường dùng làm nhà.</a:t>
            </a:r>
            <a:endParaRPr lang="en-US" sz="2800" dirty="0">
              <a:solidFill>
                <a:schemeClr val="tx1"/>
              </a:solidFill>
              <a:latin typeface="+mj-lt"/>
            </a:endParaRPr>
          </a:p>
        </p:txBody>
      </p:sp>
      <p:sp>
        <p:nvSpPr>
          <p:cNvPr id="9" name="Rectangle: Rounded Corners 20">
            <a:extLst>
              <a:ext uri="{FF2B5EF4-FFF2-40B4-BE49-F238E27FC236}">
                <a16:creationId xmlns:a16="http://schemas.microsoft.com/office/drawing/2014/main" xmlns="" id="{3F2AF733-A888-4D53-9C99-66FD58228E84}"/>
              </a:ext>
            </a:extLst>
          </p:cNvPr>
          <p:cNvSpPr/>
          <p:nvPr/>
        </p:nvSpPr>
        <p:spPr>
          <a:xfrm>
            <a:off x="600814" y="3303894"/>
            <a:ext cx="2834126" cy="69389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C00000"/>
                </a:solidFill>
                <a:latin typeface="Times New Roman" panose="02020603050405020304" pitchFamily="18" charset="0"/>
                <a:cs typeface="Times New Roman" panose="02020603050405020304" pitchFamily="18" charset="0"/>
              </a:rPr>
              <a:t>Lạc</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tiên</a:t>
            </a:r>
            <a:endParaRPr lang="en-US" sz="3600" dirty="0">
              <a:solidFill>
                <a:srgbClr val="C00000"/>
              </a:solidFill>
              <a:latin typeface="Times New Roman" panose="02020603050405020304" pitchFamily="18" charset="0"/>
              <a:cs typeface="Times New Roman" panose="02020603050405020304" pitchFamily="18" charset="0"/>
            </a:endParaRPr>
          </a:p>
        </p:txBody>
      </p:sp>
      <p:sp>
        <p:nvSpPr>
          <p:cNvPr id="10" name="Rectangle: Rounded Corners 21">
            <a:extLst>
              <a:ext uri="{FF2B5EF4-FFF2-40B4-BE49-F238E27FC236}">
                <a16:creationId xmlns:a16="http://schemas.microsoft.com/office/drawing/2014/main" xmlns="" id="{CDA31D79-2DDB-40EA-A024-1AEE9A6C7DC0}"/>
              </a:ext>
            </a:extLst>
          </p:cNvPr>
          <p:cNvSpPr/>
          <p:nvPr/>
        </p:nvSpPr>
        <p:spPr>
          <a:xfrm>
            <a:off x="3678628" y="3212454"/>
            <a:ext cx="7842812" cy="878772"/>
          </a:xfrm>
          <a:prstGeom prst="roundRect">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leo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hoang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tim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hoa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mọc</a:t>
            </a:r>
            <a:r>
              <a:rPr lang="en-US" sz="2800" dirty="0">
                <a:solidFill>
                  <a:schemeClr val="tx1"/>
                </a:solidFill>
                <a:latin typeface="Times New Roman" pitchFamily="18" charset="0"/>
                <a:cs typeface="Times New Roman" pitchFamily="18" charset="0"/>
              </a:rPr>
              <a:t> ở </a:t>
            </a:r>
            <a:r>
              <a:rPr lang="en-US" sz="2800" dirty="0" err="1">
                <a:solidFill>
                  <a:schemeClr val="tx1"/>
                </a:solidFill>
                <a:latin typeface="Times New Roman" pitchFamily="18" charset="0"/>
                <a:cs typeface="Times New Roman" pitchFamily="18" charset="0"/>
              </a:rPr>
              <a:t>kẽ</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mọng</a:t>
            </a:r>
            <a:r>
              <a:rPr lang="en-US" sz="2800" dirty="0">
                <a:solidFill>
                  <a:schemeClr val="tx1"/>
                </a:solidFill>
                <a:latin typeface="Times New Roman" pitchFamily="18" charset="0"/>
                <a:cs typeface="Times New Roman" pitchFamily="18" charset="0"/>
              </a:rPr>
              <a:t>.</a:t>
            </a:r>
          </a:p>
        </p:txBody>
      </p:sp>
      <p:pic>
        <p:nvPicPr>
          <p:cNvPr id="12" name="Picture 2" descr="C:\Users\Welcome\Desktop\cong-dung-cay-lac-tien.jpg"/>
          <p:cNvPicPr>
            <a:picLocks noChangeAspect="1" noChangeArrowheads="1"/>
          </p:cNvPicPr>
          <p:nvPr/>
        </p:nvPicPr>
        <p:blipFill rotWithShape="1">
          <a:blip r:embed="rId3">
            <a:extLst>
              <a:ext uri="{28A0092B-C50C-407E-A947-70E740481C1C}">
                <a14:useLocalDpi xmlns:a14="http://schemas.microsoft.com/office/drawing/2010/main" val="0"/>
              </a:ext>
            </a:extLst>
          </a:blip>
          <a:srcRect b="7299"/>
          <a:stretch/>
        </p:blipFill>
        <p:spPr bwMode="auto">
          <a:xfrm>
            <a:off x="1367795" y="1062998"/>
            <a:ext cx="9456409" cy="5509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Welcome\Desktop\Rung-vau(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033" y="1010816"/>
            <a:ext cx="9474515" cy="5542384"/>
          </a:xfrm>
          <a:prstGeom prst="rect">
            <a:avLst/>
          </a:prstGeom>
          <a:solidFill>
            <a:srgbClr val="FFFF00"/>
          </a:solidFill>
          <a:extLst/>
        </p:spPr>
      </p:pic>
      <p:sp>
        <p:nvSpPr>
          <p:cNvPr id="14" name="TextBox 13"/>
          <p:cNvSpPr txBox="1"/>
          <p:nvPr/>
        </p:nvSpPr>
        <p:spPr>
          <a:xfrm>
            <a:off x="5212080" y="6262532"/>
            <a:ext cx="2155835" cy="639695"/>
          </a:xfrm>
          <a:prstGeom prst="rect">
            <a:avLst/>
          </a:prstGeom>
          <a:solidFill>
            <a:srgbClr val="FFFF00"/>
          </a:solidFill>
        </p:spPr>
        <p:txBody>
          <a:bodyPr wrap="square" lIns="100109" tIns="50054" rIns="100109" bIns="50054" rtlCol="0">
            <a:spAutoFit/>
          </a:bodyPr>
          <a:lstStyle/>
          <a:p>
            <a:r>
              <a:rPr lang="en-US" sz="3500" b="1" i="1" dirty="0" err="1" smtClean="0">
                <a:solidFill>
                  <a:srgbClr val="0070C0"/>
                </a:solidFill>
                <a:latin typeface="Times New Roman" pitchFamily="18" charset="0"/>
                <a:cs typeface="Times New Roman" pitchFamily="18" charset="0"/>
              </a:rPr>
              <a:t>Rừng</a:t>
            </a:r>
            <a:r>
              <a:rPr lang="en-US" sz="3500" b="1" i="1" dirty="0" smtClean="0">
                <a:solidFill>
                  <a:srgbClr val="0070C0"/>
                </a:solidFill>
                <a:latin typeface="Times New Roman" pitchFamily="18" charset="0"/>
                <a:cs typeface="Times New Roman" pitchFamily="18" charset="0"/>
              </a:rPr>
              <a:t> </a:t>
            </a:r>
            <a:r>
              <a:rPr lang="en-US" sz="3500" b="1" i="1" dirty="0" err="1" smtClean="0">
                <a:solidFill>
                  <a:srgbClr val="0070C0"/>
                </a:solidFill>
                <a:latin typeface="Times New Roman" pitchFamily="18" charset="0"/>
                <a:cs typeface="Times New Roman" pitchFamily="18" charset="0"/>
              </a:rPr>
              <a:t>vầu</a:t>
            </a:r>
            <a:endParaRPr lang="en-US" sz="35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929913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0-#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500" fill="hold"/>
                                        <p:tgtEl>
                                          <p:spTgt spid="5"/>
                                        </p:tgtEl>
                                        <p:attrNameLst>
                                          <p:attrName>ppt_x</p:attrName>
                                        </p:attrNameLst>
                                      </p:cBhvr>
                                      <p:tavLst>
                                        <p:tav tm="0">
                                          <p:val>
                                            <p:strVal val="0-#ppt_w/2"/>
                                          </p:val>
                                        </p:tav>
                                        <p:tav tm="100000">
                                          <p:val>
                                            <p:strVal val="#ppt_x"/>
                                          </p:val>
                                        </p:tav>
                                      </p:tavLst>
                                    </p:anim>
                                    <p:anim calcmode="lin" valueType="num">
                                      <p:cBhvr additive="base">
                                        <p:cTn id="5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barn(inVertical)">
                                      <p:cBhvr>
                                        <p:cTn id="70" dur="500"/>
                                        <p:tgtEl>
                                          <p:spTgt spid="13"/>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arn(inVertic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13"/>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0" grpId="0" animBg="1"/>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15+ điểm check in tuyệt đỉnh ở Hà Giang mà bạn không nên bỏ lỡ">
            <a:extLst>
              <a:ext uri="{FF2B5EF4-FFF2-40B4-BE49-F238E27FC236}">
                <a16:creationId xmlns:a16="http://schemas.microsoft.com/office/drawing/2014/main" xmlns="" id="{B153BB13-33B9-95BE-2E8F-00C71B9CC2A7}"/>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a:stretch/>
        </p:blipFill>
        <p:spPr bwMode="auto">
          <a:xfrm>
            <a:off x="-81719" y="457205"/>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874923DD-2CD3-2D7E-2162-E433FE8F2CFE}"/>
              </a:ext>
            </a:extLst>
          </p:cNvPr>
          <p:cNvSpPr txBox="1"/>
          <p:nvPr/>
        </p:nvSpPr>
        <p:spPr>
          <a:xfrm>
            <a:off x="1330539" y="639943"/>
            <a:ext cx="1697208" cy="578883"/>
          </a:xfrm>
          <a:prstGeom prst="roundRect">
            <a:avLst/>
          </a:prstGeom>
          <a:solidFill>
            <a:schemeClr val="bg1"/>
          </a:solidFill>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rPr>
              <a:t>Vắt vẻo</a:t>
            </a:r>
          </a:p>
        </p:txBody>
      </p:sp>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xmlns="" id="{8A1F8C8F-A4CE-C4D6-02D2-F742C6383BCF}"/>
              </a:ext>
            </a:extLst>
          </p:cNvPr>
          <p:cNvSpPr txBox="1"/>
          <p:nvPr/>
        </p:nvSpPr>
        <p:spPr>
          <a:xfrm>
            <a:off x="3127356" y="639943"/>
            <a:ext cx="8963016" cy="578882"/>
          </a:xfrm>
          <a:prstGeom prst="round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50"/>
                </a:solidFill>
                <a:effectLst/>
                <a:uLnTx/>
                <a:uFillTx/>
                <a:latin typeface="Nunito Black" pitchFamily="2" charset="0"/>
                <a:ea typeface="Times New Roman" panose="02020603050405020304" pitchFamily="18" charset="0"/>
                <a:cs typeface="+mn-cs"/>
              </a:rPr>
              <a:t>là ở vị trí trên cao nhưng ko có chỗ tựa vững chắc.</a:t>
            </a:r>
            <a:endPar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6706214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ây Lạc Tiên chữa mất ngủ hiệu quả Phòng khám Đông y Phúc Thành">
            <a:extLst>
              <a:ext uri="{FF2B5EF4-FFF2-40B4-BE49-F238E27FC236}">
                <a16:creationId xmlns:a16="http://schemas.microsoft.com/office/drawing/2014/main" xmlns="" id="{1552621B-7C89-7D7D-5BFE-921F2E51AC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 r="971"/>
          <a:stretch/>
        </p:blipFill>
        <p:spPr bwMode="auto">
          <a:xfrm>
            <a:off x="75427" y="0"/>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Hướng dẫn cách trồng và chăm sóc cây lạc tiên | Kỹ thuật nuôi trồng">
            <a:extLst>
              <a:ext uri="{FF2B5EF4-FFF2-40B4-BE49-F238E27FC236}">
                <a16:creationId xmlns:a16="http://schemas.microsoft.com/office/drawing/2014/main" xmlns="" id="{BF579C71-1AA3-41D6-5551-43CBC4F36E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57" r="8392" b="2"/>
          <a:stretch/>
        </p:blipFill>
        <p:spPr bwMode="auto">
          <a:xfrm>
            <a:off x="4480505" y="1106909"/>
            <a:ext cx="4166726" cy="3681631"/>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C8F845CF-7505-70C9-7F26-364D07AC8277}"/>
              </a:ext>
            </a:extLst>
          </p:cNvPr>
          <p:cNvSpPr txBox="1"/>
          <p:nvPr/>
        </p:nvSpPr>
        <p:spPr>
          <a:xfrm>
            <a:off x="135594" y="5690131"/>
            <a:ext cx="11858470" cy="1055608"/>
          </a:xfrm>
          <a:prstGeom prst="roundRect">
            <a:avLst/>
          </a:prstGeom>
          <a:solidFill>
            <a:schemeClr val="bg1"/>
          </a:solidFill>
          <a:effectLst>
            <a:reflection blurRad="6350" stA="50000" endA="300" endPos="90000" dir="5400000" sy="-100000" algn="bl" rotWithShape="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Times New Roman" panose="02020603050405020304" pitchFamily="18" charset="0"/>
                <a:cs typeface="+mn-cs"/>
              </a:rPr>
              <a:t>Cây</a:t>
            </a:r>
            <a:r>
              <a:rPr kumimoji="0" lang="en-US" sz="2800" b="1" i="0" u="none" strike="noStrike" kern="1200" cap="none" spc="0" normalizeH="0" baseline="0" noProof="0" dirty="0">
                <a:ln>
                  <a:noFill/>
                </a:ln>
                <a:solidFill>
                  <a:srgbClr val="FF0000"/>
                </a:solidFill>
                <a:effectLst/>
                <a:uLnTx/>
                <a:uFillTx/>
                <a:latin typeface="Nunito Black"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Times New Roman" panose="02020603050405020304" pitchFamily="18" charset="0"/>
                <a:cs typeface="+mn-cs"/>
              </a:rPr>
              <a:t>lạc</a:t>
            </a:r>
            <a:r>
              <a:rPr kumimoji="0" lang="en-US" sz="2800" b="1" i="0" u="none" strike="noStrike" kern="1200" cap="none" spc="0" normalizeH="0" baseline="0" noProof="0" dirty="0">
                <a:ln>
                  <a:noFill/>
                </a:ln>
                <a:solidFill>
                  <a:srgbClr val="FF0000"/>
                </a:solidFill>
                <a:effectLst/>
                <a:uLnTx/>
                <a:uFillTx/>
                <a:latin typeface="Nunito Black" pitchFamily="2"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FF0000"/>
                </a:solidFill>
                <a:effectLst/>
                <a:uLnTx/>
                <a:uFillTx/>
                <a:latin typeface="Nunito Black" pitchFamily="2" charset="0"/>
                <a:ea typeface="Times New Roman" panose="02020603050405020304" pitchFamily="18" charset="0"/>
                <a:cs typeface="+mn-cs"/>
              </a:rPr>
              <a:t>tiên</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từ</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chỉ</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một</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loại</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cây</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dây</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leo</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mọc</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leo</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lá</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hình</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tim</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hoa</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mọc</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ở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kẽ</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lá</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quả</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Times New Roman" panose="02020603050405020304" pitchFamily="18" charset="0"/>
                <a:cs typeface="+mn-cs"/>
              </a:rPr>
              <a:t>mọng</a:t>
            </a:r>
            <a:r>
              <a:rPr kumimoji="0" lang="en-US" sz="2800" b="0" i="0" u="none" strike="noStrike" kern="1200" cap="none" spc="0" normalizeH="0" baseline="0" noProof="0" dirty="0">
                <a:ln>
                  <a:noFill/>
                </a:ln>
                <a:solidFill>
                  <a:srgbClr val="00B050"/>
                </a:solidFill>
                <a:effectLst/>
                <a:uLnTx/>
                <a:uFillTx/>
                <a:latin typeface="Nunito Black" pitchFamily="2"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4761920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out)">
                                      <p:cBhvr>
                                        <p:cTn id="12" dur="2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4A74A970-09EC-279A-465D-F7F6D2F61C2E}"/>
              </a:ext>
            </a:extLst>
          </p:cNvPr>
          <p:cNvSpPr txBox="1"/>
          <p:nvPr/>
        </p:nvSpPr>
        <p:spPr>
          <a:xfrm>
            <a:off x="786575" y="1004351"/>
            <a:ext cx="4808586" cy="2775169"/>
          </a:xfrm>
          <a:prstGeom prst="roundRect">
            <a:avLst/>
          </a:prstGeom>
          <a:solidFill>
            <a:srgbClr val="E3F3D7"/>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err="1">
                <a:ln>
                  <a:noFill/>
                </a:ln>
                <a:solidFill>
                  <a:srgbClr val="FF0000"/>
                </a:solidFill>
                <a:effectLst/>
                <a:uLnTx/>
                <a:uFillTx/>
                <a:latin typeface="Nunito Black" pitchFamily="2" charset="0"/>
                <a:ea typeface="+mn-ea"/>
                <a:cs typeface="+mn-cs"/>
              </a:rPr>
              <a:t>Lúp</a:t>
            </a:r>
            <a:r>
              <a:rPr kumimoji="0" lang="en-US" sz="4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200" b="0" i="0" u="none" strike="noStrike" kern="1200" cap="none" spc="0" normalizeH="0" baseline="0" noProof="0" dirty="0" err="1">
                <a:ln>
                  <a:noFill/>
                </a:ln>
                <a:solidFill>
                  <a:srgbClr val="FF0000"/>
                </a:solidFill>
                <a:effectLst/>
                <a:uLnTx/>
                <a:uFillTx/>
                <a:latin typeface="Nunito Black" pitchFamily="2" charset="0"/>
                <a:ea typeface="+mn-ea"/>
                <a:cs typeface="+mn-cs"/>
              </a:rPr>
              <a:t>xúp</a:t>
            </a:r>
            <a:r>
              <a:rPr kumimoji="0" lang="en-US" sz="4200" b="0" i="0" u="none" strike="noStrike" kern="1200" cap="none" spc="0" normalizeH="0" baseline="0" noProof="0" dirty="0">
                <a:ln>
                  <a:noFill/>
                </a:ln>
                <a:solidFill>
                  <a:srgbClr val="FFC000"/>
                </a:solidFill>
                <a:effectLst/>
                <a:uLnTx/>
                <a:uFillTx/>
                <a:latin typeface="Nunito Black" pitchFamily="2" charset="0"/>
                <a:ea typeface="+mn-ea"/>
                <a:cs typeface="+mn-cs"/>
              </a:rPr>
              <a:t>: Ở </a:t>
            </a:r>
            <a:r>
              <a:rPr kumimoji="0" lang="en-US" sz="4200" b="0" i="0" u="none" strike="noStrike" kern="1200" cap="none" spc="0" normalizeH="0" baseline="0" noProof="0" dirty="0" err="1">
                <a:ln>
                  <a:noFill/>
                </a:ln>
                <a:solidFill>
                  <a:srgbClr val="FFC000"/>
                </a:solidFill>
                <a:effectLst/>
                <a:uLnTx/>
                <a:uFillTx/>
                <a:latin typeface="Nunito Black" pitchFamily="2" charset="0"/>
                <a:ea typeface="+mn-ea"/>
                <a:cs typeface="+mn-cs"/>
              </a:rPr>
              <a:t>liền</a:t>
            </a:r>
            <a:r>
              <a:rPr kumimoji="0" lang="en-US" sz="42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4200" b="0" i="0" u="none" strike="noStrike" kern="1200" cap="none" spc="0" normalizeH="0" baseline="0" noProof="0" dirty="0" err="1">
                <a:ln>
                  <a:noFill/>
                </a:ln>
                <a:solidFill>
                  <a:srgbClr val="FFC000"/>
                </a:solidFill>
                <a:effectLst/>
                <a:uLnTx/>
                <a:uFillTx/>
                <a:latin typeface="Nunito Black" pitchFamily="2" charset="0"/>
                <a:ea typeface="+mn-ea"/>
                <a:cs typeface="+mn-cs"/>
              </a:rPr>
              <a:t>nhau</a:t>
            </a:r>
            <a:r>
              <a:rPr kumimoji="0" lang="en-US" sz="42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4200" b="0" i="0" u="none" strike="noStrike" kern="1200" cap="none" spc="0" normalizeH="0" baseline="0" noProof="0" dirty="0" err="1">
                <a:ln>
                  <a:noFill/>
                </a:ln>
                <a:solidFill>
                  <a:srgbClr val="FFC000"/>
                </a:solidFill>
                <a:effectLst/>
                <a:uLnTx/>
                <a:uFillTx/>
                <a:latin typeface="Nunito Black" pitchFamily="2" charset="0"/>
                <a:ea typeface="+mn-ea"/>
                <a:cs typeface="+mn-cs"/>
              </a:rPr>
              <a:t>thấp</a:t>
            </a:r>
            <a:r>
              <a:rPr kumimoji="0" lang="en-US" sz="42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4200" b="0" i="0" u="none" strike="noStrike" kern="1200" cap="none" spc="0" normalizeH="0" baseline="0" noProof="0" dirty="0" err="1">
                <a:ln>
                  <a:noFill/>
                </a:ln>
                <a:solidFill>
                  <a:srgbClr val="FFC000"/>
                </a:solidFill>
                <a:effectLst/>
                <a:uLnTx/>
                <a:uFillTx/>
                <a:latin typeface="Nunito Black" pitchFamily="2" charset="0"/>
                <a:ea typeface="+mn-ea"/>
                <a:cs typeface="+mn-cs"/>
              </a:rPr>
              <a:t>và</a:t>
            </a:r>
            <a:r>
              <a:rPr kumimoji="0" lang="en-US" sz="42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4200" b="0" i="0" u="none" strike="noStrike" kern="1200" cap="none" spc="0" normalizeH="0" baseline="0" noProof="0" dirty="0" err="1">
                <a:ln>
                  <a:noFill/>
                </a:ln>
                <a:solidFill>
                  <a:srgbClr val="FFC000"/>
                </a:solidFill>
                <a:effectLst/>
                <a:uLnTx/>
                <a:uFillTx/>
                <a:latin typeface="Nunito Black" pitchFamily="2" charset="0"/>
                <a:ea typeface="+mn-ea"/>
                <a:cs typeface="+mn-cs"/>
              </a:rPr>
              <a:t>sàn</a:t>
            </a:r>
            <a:r>
              <a:rPr kumimoji="0" lang="en-US" sz="42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4200" b="0" i="0" u="none" strike="noStrike" kern="1200" cap="none" spc="0" normalizeH="0" baseline="0" noProof="0" dirty="0" err="1">
                <a:ln>
                  <a:noFill/>
                </a:ln>
                <a:solidFill>
                  <a:srgbClr val="FFC000"/>
                </a:solidFill>
                <a:effectLst/>
                <a:uLnTx/>
                <a:uFillTx/>
                <a:latin typeface="Nunito Black" pitchFamily="2" charset="0"/>
                <a:ea typeface="+mn-ea"/>
                <a:cs typeface="+mn-cs"/>
              </a:rPr>
              <a:t>sàn</a:t>
            </a:r>
            <a:r>
              <a:rPr kumimoji="0" lang="en-US" sz="42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4200" b="0" i="0" u="none" strike="noStrike" kern="1200" cap="none" spc="0" normalizeH="0" baseline="0" noProof="0" dirty="0" err="1">
                <a:ln>
                  <a:noFill/>
                </a:ln>
                <a:solidFill>
                  <a:srgbClr val="FFC000"/>
                </a:solidFill>
                <a:effectLst/>
                <a:uLnTx/>
                <a:uFillTx/>
                <a:latin typeface="Nunito Black" pitchFamily="2" charset="0"/>
                <a:ea typeface="+mn-ea"/>
                <a:cs typeface="+mn-cs"/>
              </a:rPr>
              <a:t>như</a:t>
            </a:r>
            <a:r>
              <a:rPr kumimoji="0" lang="en-US" sz="42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4200" b="0" i="0" u="none" strike="noStrike" kern="1200" cap="none" spc="0" normalizeH="0" baseline="0" noProof="0" dirty="0" err="1">
                <a:ln>
                  <a:noFill/>
                </a:ln>
                <a:solidFill>
                  <a:srgbClr val="FFC000"/>
                </a:solidFill>
                <a:effectLst/>
                <a:uLnTx/>
                <a:uFillTx/>
                <a:latin typeface="Nunito Black" pitchFamily="2" charset="0"/>
                <a:ea typeface="+mn-ea"/>
                <a:cs typeface="+mn-cs"/>
              </a:rPr>
              <a:t>nhau</a:t>
            </a:r>
            <a:r>
              <a:rPr kumimoji="0" lang="en-US" sz="4200" b="0" i="0" u="none" strike="noStrike" kern="1200" cap="none" spc="0" normalizeH="0" baseline="0" noProof="0" dirty="0">
                <a:ln>
                  <a:noFill/>
                </a:ln>
                <a:solidFill>
                  <a:srgbClr val="FFC000"/>
                </a:solidFill>
                <a:effectLst/>
                <a:uLnTx/>
                <a:uFillTx/>
                <a:latin typeface="Nunito Black" pitchFamily="2" charset="0"/>
                <a:ea typeface="+mn-ea"/>
                <a:cs typeface="+mn-cs"/>
              </a:rPr>
              <a:t>.</a:t>
            </a:r>
            <a:r>
              <a:rPr kumimoji="0" lang="en-US" sz="4200" b="0" i="0" u="none" strike="noStrike" kern="1200" cap="none" spc="0" normalizeH="0" baseline="0" noProof="0" dirty="0">
                <a:ln>
                  <a:noFill/>
                </a:ln>
                <a:solidFill>
                  <a:srgbClr val="FFC000"/>
                </a:solidFill>
                <a:effectLst/>
                <a:highlight>
                  <a:srgbClr val="FFFF00"/>
                </a:highlight>
                <a:uLnTx/>
                <a:uFillTx/>
                <a:latin typeface="Nunito Black" pitchFamily="2" charset="0"/>
                <a:ea typeface="+mn-ea"/>
                <a:cs typeface="+mn-cs"/>
              </a:rPr>
              <a:t> </a:t>
            </a:r>
            <a:endParaRPr kumimoji="0" lang="en-US" sz="4200" b="0" i="0" u="none" strike="noStrike" kern="1200" cap="none" spc="0" normalizeH="0" baseline="0" noProof="0" dirty="0">
              <a:ln>
                <a:noFill/>
              </a:ln>
              <a:solidFill>
                <a:srgbClr val="FFC000"/>
              </a:solidFill>
              <a:effectLst/>
              <a:uLnTx/>
              <a:uFillTx/>
              <a:latin typeface="Nunito Black" pitchFamily="2" charset="0"/>
              <a:ea typeface="+mn-ea"/>
              <a:cs typeface="+mn-cs"/>
            </a:endParaRPr>
          </a:p>
        </p:txBody>
      </p:sp>
      <p:pic>
        <p:nvPicPr>
          <p:cNvPr id="1028" name="Picture 4">
            <a:extLst>
              <a:ext uri="{FF2B5EF4-FFF2-40B4-BE49-F238E27FC236}">
                <a16:creationId xmlns:a16="http://schemas.microsoft.com/office/drawing/2014/main" xmlns="" id="{7FD6821F-4A25-4D80-C206-E6ADB7EA67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91" r="9628" b="1"/>
          <a:stretch/>
        </p:blipFill>
        <p:spPr bwMode="auto">
          <a:xfrm>
            <a:off x="8242595" y="385020"/>
            <a:ext cx="3177536" cy="2647064"/>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Kỹ thuật trồng cây bụi, cây công trình phát triển mạnh">
            <a:extLst>
              <a:ext uri="{FF2B5EF4-FFF2-40B4-BE49-F238E27FC236}">
                <a16:creationId xmlns:a16="http://schemas.microsoft.com/office/drawing/2014/main" xmlns="" id="{150444FF-D8C0-335B-C51C-C8219FF228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16" r="9610" b="4"/>
          <a:stretch/>
        </p:blipFill>
        <p:spPr bwMode="auto">
          <a:xfrm>
            <a:off x="5405174" y="2753069"/>
            <a:ext cx="3923269" cy="3735161"/>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4525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ùa vầu xứ Tuyên">
            <a:extLst>
              <a:ext uri="{FF2B5EF4-FFF2-40B4-BE49-F238E27FC236}">
                <a16:creationId xmlns:a16="http://schemas.microsoft.com/office/drawing/2014/main" xmlns="" id="{21F75DA4-3D8C-5675-E830-222D9298F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39" r="1" b="1"/>
          <a:stretch/>
        </p:blipFill>
        <p:spPr bwMode="auto">
          <a:xfrm>
            <a:off x="3024112" y="983227"/>
            <a:ext cx="9167888" cy="5874772"/>
          </a:xfrm>
          <a:custGeom>
            <a:avLst/>
            <a:gdLst/>
            <a:ahLst/>
            <a:cxnLst/>
            <a:rect l="l" t="t" r="r" b="b"/>
            <a:pathLst>
              <a:path w="9167888" h="5874772">
                <a:moveTo>
                  <a:pt x="3607511" y="0"/>
                </a:moveTo>
                <a:cubicBezTo>
                  <a:pt x="3607511" y="0"/>
                  <a:pt x="3607511" y="0"/>
                  <a:pt x="9067534" y="0"/>
                </a:cubicBezTo>
                <a:lnTo>
                  <a:pt x="9167888" y="7923"/>
                </a:lnTo>
                <a:lnTo>
                  <a:pt x="9167888"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Cây thoát nghèo ở huyện Quan Sơn, tỉnh Thanh Hóa">
            <a:extLst>
              <a:ext uri="{FF2B5EF4-FFF2-40B4-BE49-F238E27FC236}">
                <a16:creationId xmlns:a16="http://schemas.microsoft.com/office/drawing/2014/main" xmlns="" id="{B71B5320-C0AC-1983-8FCC-C6A2DB554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92" r="10048" b="1"/>
          <a:stretch/>
        </p:blipFill>
        <p:spPr bwMode="auto">
          <a:xfrm>
            <a:off x="-13995" y="381002"/>
            <a:ext cx="5754962" cy="5334737"/>
          </a:xfrm>
          <a:custGeom>
            <a:avLst/>
            <a:gdLst/>
            <a:ahLst/>
            <a:cxnLst/>
            <a:rect l="l" t="t" r="r" b="b"/>
            <a:pathLst>
              <a:path w="5754962" h="5334737">
                <a:moveTo>
                  <a:pt x="0" y="339531"/>
                </a:moveTo>
                <a:lnTo>
                  <a:pt x="54301" y="339531"/>
                </a:lnTo>
                <a:cubicBezTo>
                  <a:pt x="1340585" y="339531"/>
                  <a:pt x="1340585" y="339531"/>
                  <a:pt x="1340585" y="339531"/>
                </a:cubicBezTo>
                <a:cubicBezTo>
                  <a:pt x="1495969" y="339531"/>
                  <a:pt x="1635814" y="422097"/>
                  <a:pt x="1713506" y="556265"/>
                </a:cubicBezTo>
                <a:cubicBezTo>
                  <a:pt x="2909965" y="2625561"/>
                  <a:pt x="2909965" y="2625561"/>
                  <a:pt x="2909965" y="2625561"/>
                </a:cubicBezTo>
                <a:cubicBezTo>
                  <a:pt x="2987657" y="2754570"/>
                  <a:pt x="2987657" y="2919700"/>
                  <a:pt x="2909965" y="3048708"/>
                </a:cubicBezTo>
                <a:cubicBezTo>
                  <a:pt x="1713506" y="5118003"/>
                  <a:pt x="1713506" y="5118003"/>
                  <a:pt x="1713506" y="5118003"/>
                </a:cubicBezTo>
                <a:cubicBezTo>
                  <a:pt x="1635814" y="5252173"/>
                  <a:pt x="1495969" y="5334737"/>
                  <a:pt x="1340585" y="5334737"/>
                </a:cubicBezTo>
                <a:cubicBezTo>
                  <a:pt x="816002" y="5334737"/>
                  <a:pt x="406171" y="5334737"/>
                  <a:pt x="85990" y="5334737"/>
                </a:cubicBezTo>
                <a:lnTo>
                  <a:pt x="0" y="5334737"/>
                </a:lnTo>
                <a:close/>
                <a:moveTo>
                  <a:pt x="2861712" y="0"/>
                </a:moveTo>
                <a:lnTo>
                  <a:pt x="5175003" y="0"/>
                </a:lnTo>
                <a:lnTo>
                  <a:pt x="5220943" y="79581"/>
                </a:lnTo>
                <a:cubicBezTo>
                  <a:pt x="5331226" y="270618"/>
                  <a:pt x="5491637" y="548491"/>
                  <a:pt x="5724962" y="952668"/>
                </a:cubicBezTo>
                <a:cubicBezTo>
                  <a:pt x="5764962" y="1023782"/>
                  <a:pt x="5764962" y="1130450"/>
                  <a:pt x="5724962" y="1201564"/>
                </a:cubicBezTo>
                <a:cubicBezTo>
                  <a:pt x="5724962" y="1201564"/>
                  <a:pt x="5724962" y="1201564"/>
                  <a:pt x="4978322" y="2494933"/>
                </a:cubicBezTo>
                <a:cubicBezTo>
                  <a:pt x="4942768" y="2561602"/>
                  <a:pt x="4844993" y="2614935"/>
                  <a:pt x="4764999" y="2614935"/>
                </a:cubicBezTo>
                <a:lnTo>
                  <a:pt x="3271717" y="2614935"/>
                </a:lnTo>
                <a:cubicBezTo>
                  <a:pt x="3196167" y="2614935"/>
                  <a:pt x="3098390" y="2561602"/>
                  <a:pt x="3058392" y="2494933"/>
                </a:cubicBezTo>
                <a:cubicBezTo>
                  <a:pt x="3058392" y="2494933"/>
                  <a:pt x="3058392" y="2494933"/>
                  <a:pt x="2311754" y="1201564"/>
                </a:cubicBezTo>
                <a:cubicBezTo>
                  <a:pt x="2276199" y="1130450"/>
                  <a:pt x="2276199" y="1023782"/>
                  <a:pt x="2311754" y="952668"/>
                </a:cubicBezTo>
                <a:cubicBezTo>
                  <a:pt x="2311754" y="952668"/>
                  <a:pt x="2311754" y="952668"/>
                  <a:pt x="2811944" y="86212"/>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A562826C-E0EB-6891-CD4E-E41FB103FE46}"/>
              </a:ext>
            </a:extLst>
          </p:cNvPr>
          <p:cNvSpPr txBox="1"/>
          <p:nvPr/>
        </p:nvSpPr>
        <p:spPr>
          <a:xfrm>
            <a:off x="229845" y="5568565"/>
            <a:ext cx="11962155" cy="1055608"/>
          </a:xfrm>
          <a:prstGeom prst="roundRect">
            <a:avLst/>
          </a:prstGeom>
          <a:solidFill>
            <a:schemeClr val="bg1"/>
          </a:solidFill>
          <a:effectLst>
            <a:reflection blurRad="6350" stA="50000" endA="300" endPos="55000" dir="5400000" sy="-100000" algn="bl" rotWithShape="0"/>
          </a:effectLst>
        </p:spPr>
        <p:txBody>
          <a:bodyPr wrap="square">
            <a:spAutoFit/>
          </a:bodyPr>
          <a:lstStyle/>
          <a:p>
            <a:pPr algn="ctr"/>
            <a:r>
              <a:rPr lang="en-US" sz="2800" dirty="0" err="1">
                <a:solidFill>
                  <a:srgbClr val="FF0000"/>
                </a:solidFill>
                <a:effectLst/>
                <a:latin typeface="Nunito Black" pitchFamily="2" charset="0"/>
                <a:ea typeface="Times New Roman" panose="02020603050405020304" pitchFamily="18" charset="0"/>
              </a:rPr>
              <a:t>Vầu</a:t>
            </a:r>
            <a:r>
              <a:rPr lang="en-US" sz="2800" dirty="0">
                <a:solidFill>
                  <a:srgbClr val="002060"/>
                </a:solidFill>
                <a:effectLst/>
                <a:latin typeface="Nunito Black" pitchFamily="2" charset="0"/>
                <a:ea typeface="Times New Roman" panose="02020603050405020304" pitchFamily="18" charset="0"/>
              </a:rPr>
              <a:t>: </a:t>
            </a:r>
            <a:r>
              <a:rPr lang="en-US" sz="2800" dirty="0" err="1">
                <a:solidFill>
                  <a:srgbClr val="002060"/>
                </a:solidFill>
                <a:effectLst/>
                <a:latin typeface="Nunito Black" pitchFamily="2" charset="0"/>
                <a:ea typeface="Times New Roman" panose="02020603050405020304" pitchFamily="18" charset="0"/>
              </a:rPr>
              <a:t>cây</a:t>
            </a:r>
            <a:r>
              <a:rPr lang="en-US" sz="2800" dirty="0">
                <a:solidFill>
                  <a:srgbClr val="002060"/>
                </a:solidFill>
                <a:effectLst/>
                <a:latin typeface="Nunito Black" pitchFamily="2" charset="0"/>
                <a:ea typeface="Times New Roman" panose="02020603050405020304" pitchFamily="18" charset="0"/>
              </a:rPr>
              <a:t> </a:t>
            </a:r>
            <a:r>
              <a:rPr lang="en-US" sz="2800" dirty="0" err="1">
                <a:solidFill>
                  <a:srgbClr val="002060"/>
                </a:solidFill>
                <a:effectLst/>
                <a:latin typeface="Nunito Black" pitchFamily="2" charset="0"/>
                <a:ea typeface="Times New Roman" panose="02020603050405020304" pitchFamily="18" charset="0"/>
              </a:rPr>
              <a:t>cùng</a:t>
            </a:r>
            <a:r>
              <a:rPr lang="en-US" sz="2800" dirty="0">
                <a:solidFill>
                  <a:srgbClr val="002060"/>
                </a:solidFill>
                <a:effectLst/>
                <a:latin typeface="Nunito Black" pitchFamily="2" charset="0"/>
                <a:ea typeface="Times New Roman" panose="02020603050405020304" pitchFamily="18" charset="0"/>
              </a:rPr>
              <a:t> </a:t>
            </a:r>
            <a:r>
              <a:rPr lang="en-US" sz="2800" dirty="0" err="1">
                <a:solidFill>
                  <a:srgbClr val="002060"/>
                </a:solidFill>
                <a:effectLst/>
                <a:latin typeface="Nunito Black" pitchFamily="2" charset="0"/>
                <a:ea typeface="Times New Roman" panose="02020603050405020304" pitchFamily="18" charset="0"/>
              </a:rPr>
              <a:t>họ</a:t>
            </a:r>
            <a:r>
              <a:rPr lang="en-US" sz="2800" dirty="0">
                <a:solidFill>
                  <a:srgbClr val="002060"/>
                </a:solidFill>
                <a:effectLst/>
                <a:latin typeface="Nunito Black" pitchFamily="2" charset="0"/>
                <a:ea typeface="Times New Roman" panose="02020603050405020304" pitchFamily="18" charset="0"/>
              </a:rPr>
              <a:t> </a:t>
            </a:r>
            <a:r>
              <a:rPr lang="en-US" sz="2800" dirty="0" err="1">
                <a:solidFill>
                  <a:srgbClr val="002060"/>
                </a:solidFill>
                <a:effectLst/>
                <a:latin typeface="Nunito Black" pitchFamily="2" charset="0"/>
                <a:ea typeface="Times New Roman" panose="02020603050405020304" pitchFamily="18" charset="0"/>
              </a:rPr>
              <a:t>với</a:t>
            </a:r>
            <a:r>
              <a:rPr lang="en-US" sz="2800" dirty="0">
                <a:solidFill>
                  <a:srgbClr val="002060"/>
                </a:solidFill>
                <a:effectLst/>
                <a:latin typeface="Nunito Black" pitchFamily="2" charset="0"/>
                <a:ea typeface="Times New Roman" panose="02020603050405020304" pitchFamily="18" charset="0"/>
              </a:rPr>
              <a:t> </a:t>
            </a:r>
            <a:r>
              <a:rPr lang="en-US" sz="2800" dirty="0" err="1">
                <a:solidFill>
                  <a:srgbClr val="002060"/>
                </a:solidFill>
                <a:effectLst/>
                <a:latin typeface="Nunito Black" pitchFamily="2" charset="0"/>
                <a:ea typeface="Times New Roman" panose="02020603050405020304" pitchFamily="18" charset="0"/>
              </a:rPr>
              <a:t>tre</a:t>
            </a:r>
            <a:r>
              <a:rPr lang="en-US" sz="2800" dirty="0">
                <a:solidFill>
                  <a:srgbClr val="002060"/>
                </a:solidFill>
                <a:effectLst/>
                <a:latin typeface="Nunito Black" pitchFamily="2" charset="0"/>
                <a:ea typeface="Times New Roman" panose="02020603050405020304" pitchFamily="18" charset="0"/>
              </a:rPr>
              <a:t>, </a:t>
            </a:r>
            <a:r>
              <a:rPr lang="en-US" sz="2800" dirty="0" err="1">
                <a:solidFill>
                  <a:srgbClr val="002060"/>
                </a:solidFill>
                <a:effectLst/>
                <a:latin typeface="Nunito Black" pitchFamily="2" charset="0"/>
                <a:ea typeface="Times New Roman" panose="02020603050405020304" pitchFamily="18" charset="0"/>
              </a:rPr>
              <a:t>thân</a:t>
            </a:r>
            <a:r>
              <a:rPr lang="en-US" sz="2800" dirty="0">
                <a:solidFill>
                  <a:srgbClr val="002060"/>
                </a:solidFill>
                <a:effectLst/>
                <a:latin typeface="Nunito Black" pitchFamily="2" charset="0"/>
                <a:ea typeface="Times New Roman" panose="02020603050405020304" pitchFamily="18" charset="0"/>
              </a:rPr>
              <a:t> to, </a:t>
            </a:r>
            <a:r>
              <a:rPr lang="en-US" sz="2800" dirty="0" err="1">
                <a:solidFill>
                  <a:srgbClr val="002060"/>
                </a:solidFill>
                <a:effectLst/>
                <a:latin typeface="Nunito Black" pitchFamily="2" charset="0"/>
                <a:ea typeface="Times New Roman" panose="02020603050405020304" pitchFamily="18" charset="0"/>
              </a:rPr>
              <a:t>mình</a:t>
            </a:r>
            <a:r>
              <a:rPr lang="en-US" sz="2800" dirty="0">
                <a:solidFill>
                  <a:srgbClr val="002060"/>
                </a:solidFill>
                <a:effectLst/>
                <a:latin typeface="Nunito Black" pitchFamily="2" charset="0"/>
                <a:ea typeface="Times New Roman" panose="02020603050405020304" pitchFamily="18" charset="0"/>
              </a:rPr>
              <a:t> </a:t>
            </a:r>
            <a:r>
              <a:rPr lang="en-US" sz="2800" dirty="0" err="1">
                <a:solidFill>
                  <a:srgbClr val="002060"/>
                </a:solidFill>
                <a:effectLst/>
                <a:latin typeface="Nunito Black" pitchFamily="2" charset="0"/>
                <a:ea typeface="Times New Roman" panose="02020603050405020304" pitchFamily="18" charset="0"/>
              </a:rPr>
              <a:t>mỏng</a:t>
            </a:r>
            <a:r>
              <a:rPr lang="en-US" sz="2800" dirty="0">
                <a:solidFill>
                  <a:srgbClr val="002060"/>
                </a:solidFill>
                <a:effectLst/>
                <a:latin typeface="Nunito Black" pitchFamily="2" charset="0"/>
                <a:ea typeface="Times New Roman" panose="02020603050405020304" pitchFamily="18" charset="0"/>
              </a:rPr>
              <a:t> </a:t>
            </a:r>
            <a:r>
              <a:rPr lang="en-US" sz="2800" dirty="0" err="1">
                <a:solidFill>
                  <a:srgbClr val="002060"/>
                </a:solidFill>
                <a:effectLst/>
                <a:latin typeface="Nunito Black" pitchFamily="2" charset="0"/>
                <a:ea typeface="Times New Roman" panose="02020603050405020304" pitchFamily="18" charset="0"/>
              </a:rPr>
              <a:t>nhưng</a:t>
            </a:r>
            <a:r>
              <a:rPr lang="en-US" sz="2800" dirty="0">
                <a:solidFill>
                  <a:srgbClr val="002060"/>
                </a:solidFill>
                <a:effectLst/>
                <a:latin typeface="Nunito Black" pitchFamily="2" charset="0"/>
                <a:ea typeface="Times New Roman" panose="02020603050405020304" pitchFamily="18" charset="0"/>
              </a:rPr>
              <a:t> </a:t>
            </a:r>
            <a:r>
              <a:rPr lang="en-US" sz="2800" dirty="0" err="1">
                <a:solidFill>
                  <a:srgbClr val="002060"/>
                </a:solidFill>
                <a:effectLst/>
                <a:latin typeface="Nunito Black" pitchFamily="2" charset="0"/>
                <a:ea typeface="Times New Roman" panose="02020603050405020304" pitchFamily="18" charset="0"/>
              </a:rPr>
              <a:t>rắn</a:t>
            </a:r>
            <a:r>
              <a:rPr lang="en-US" sz="2800" dirty="0">
                <a:solidFill>
                  <a:srgbClr val="002060"/>
                </a:solidFill>
                <a:effectLst/>
                <a:latin typeface="Nunito Black" pitchFamily="2" charset="0"/>
                <a:ea typeface="Times New Roman" panose="02020603050405020304" pitchFamily="18" charset="0"/>
              </a:rPr>
              <a:t>, </a:t>
            </a:r>
            <a:r>
              <a:rPr lang="en-US" sz="2800" dirty="0" err="1">
                <a:solidFill>
                  <a:srgbClr val="002060"/>
                </a:solidFill>
                <a:effectLst/>
                <a:latin typeface="Nunito Black" pitchFamily="2" charset="0"/>
                <a:ea typeface="Times New Roman" panose="02020603050405020304" pitchFamily="18" charset="0"/>
              </a:rPr>
              <a:t>thường</a:t>
            </a:r>
            <a:r>
              <a:rPr lang="en-US" sz="2800" dirty="0">
                <a:solidFill>
                  <a:srgbClr val="002060"/>
                </a:solidFill>
                <a:effectLst/>
                <a:latin typeface="Nunito Black" pitchFamily="2" charset="0"/>
                <a:ea typeface="Times New Roman" panose="02020603050405020304" pitchFamily="18" charset="0"/>
              </a:rPr>
              <a:t> </a:t>
            </a:r>
            <a:r>
              <a:rPr lang="en-US" sz="2800" dirty="0" err="1">
                <a:solidFill>
                  <a:srgbClr val="002060"/>
                </a:solidFill>
                <a:effectLst/>
                <a:latin typeface="Nunito Black" pitchFamily="2" charset="0"/>
                <a:ea typeface="Times New Roman" panose="02020603050405020304" pitchFamily="18" charset="0"/>
              </a:rPr>
              <a:t>dùng</a:t>
            </a:r>
            <a:r>
              <a:rPr lang="en-US" sz="2800" dirty="0">
                <a:solidFill>
                  <a:srgbClr val="002060"/>
                </a:solidFill>
                <a:effectLst/>
                <a:latin typeface="Nunito Black" pitchFamily="2" charset="0"/>
                <a:ea typeface="Times New Roman" panose="02020603050405020304" pitchFamily="18" charset="0"/>
              </a:rPr>
              <a:t> </a:t>
            </a:r>
            <a:r>
              <a:rPr lang="en-US" sz="2800" dirty="0" err="1">
                <a:solidFill>
                  <a:srgbClr val="002060"/>
                </a:solidFill>
                <a:effectLst/>
                <a:latin typeface="Nunito Black" pitchFamily="2" charset="0"/>
                <a:ea typeface="Times New Roman" panose="02020603050405020304" pitchFamily="18" charset="0"/>
              </a:rPr>
              <a:t>làm</a:t>
            </a:r>
            <a:r>
              <a:rPr lang="en-US" sz="2800" dirty="0">
                <a:solidFill>
                  <a:srgbClr val="002060"/>
                </a:solidFill>
                <a:effectLst/>
                <a:latin typeface="Nunito Black" pitchFamily="2" charset="0"/>
                <a:ea typeface="Times New Roman" panose="02020603050405020304" pitchFamily="18" charset="0"/>
              </a:rPr>
              <a:t> </a:t>
            </a:r>
            <a:r>
              <a:rPr lang="en-US" sz="2800" dirty="0" err="1">
                <a:solidFill>
                  <a:srgbClr val="002060"/>
                </a:solidFill>
                <a:effectLst/>
                <a:latin typeface="Nunito Black" pitchFamily="2" charset="0"/>
                <a:ea typeface="Times New Roman" panose="02020603050405020304" pitchFamily="18" charset="0"/>
              </a:rPr>
              <a:t>nhà</a:t>
            </a:r>
            <a:r>
              <a:rPr lang="en-US" sz="2800" dirty="0">
                <a:solidFill>
                  <a:srgbClr val="002060"/>
                </a:solidFill>
                <a:effectLst/>
                <a:latin typeface="Nunito Black" pitchFamily="2" charset="0"/>
                <a:ea typeface="Times New Roman" panose="02020603050405020304" pitchFamily="18" charset="0"/>
              </a:rPr>
              <a:t>.</a:t>
            </a:r>
            <a:endParaRPr lang="en-US" sz="2800" dirty="0">
              <a:solidFill>
                <a:srgbClr val="002060"/>
              </a:solidFill>
              <a:latin typeface="Nunito Black" pitchFamily="2" charset="0"/>
            </a:endParaRPr>
          </a:p>
        </p:txBody>
      </p:sp>
    </p:spTree>
    <p:extLst>
      <p:ext uri="{BB962C8B-B14F-4D97-AF65-F5344CB8AC3E}">
        <p14:creationId xmlns:p14="http://schemas.microsoft.com/office/powerpoint/2010/main" val="76613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4">
            <a:extLst>
              <a:ext uri="{FF2B5EF4-FFF2-40B4-BE49-F238E27FC236}">
                <a16:creationId xmlns:a16="http://schemas.microsoft.com/office/drawing/2014/main" xmlns="" id="{45163969-32EC-44FB-B287-8BF346CB5B07}"/>
              </a:ext>
            </a:extLst>
          </p:cNvPr>
          <p:cNvSpPr/>
          <p:nvPr/>
        </p:nvSpPr>
        <p:spPr>
          <a:xfrm>
            <a:off x="14068" y="694492"/>
            <a:ext cx="12074175" cy="6424128"/>
          </a:xfrm>
          <a:prstGeom prst="roundRect">
            <a:avLst>
              <a:gd name="adj" fmla="val 0"/>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p</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dép nhựa và bước đi bằng cách bấm mười đầu ngón chân xuống mặt đường. Đôi khi chúng tôi phải đi cắt qua từng cánh rừng vầu, rừng nứa vì </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nhiều khúc đường ngập trong nước lũ. </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cô lẫn vào bàn chân học</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trò trên con đường </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đi học. Ấy là do nhiều hôm mưa rét, cô thường</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đón</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đường, đi cùng</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chúng tôi vào lớp. Vì thế</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tôi chẳng nghỉ buổi học nào.</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Đỗ Đăng Dương</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Rectangle: Rounded Corners 1">
            <a:extLst>
              <a:ext uri="{FF2B5EF4-FFF2-40B4-BE49-F238E27FC236}">
                <a16:creationId xmlns:a16="http://schemas.microsoft.com/office/drawing/2014/main" xmlns="" id="{DAC908DA-FE46-4F31-BB8B-62BF8EC70649}"/>
              </a:ext>
            </a:extLst>
          </p:cNvPr>
          <p:cNvSpPr/>
          <p:nvPr/>
        </p:nvSpPr>
        <p:spPr>
          <a:xfrm>
            <a:off x="3884807" y="28099"/>
            <a:ext cx="4921147" cy="571239"/>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r>
              <a:rPr lang="vi-VN" sz="2900" b="1" dirty="0">
                <a:solidFill>
                  <a:schemeClr val="accent5">
                    <a:lumMod val="50000"/>
                  </a:schemeClr>
                </a:solidFill>
                <a:latin typeface="AvantGarde" panose="00000400000000000000" pitchFamily="2" charset="0"/>
                <a:ea typeface="AvantGarde" panose="00000400000000000000" pitchFamily="2" charset="0"/>
                <a:cs typeface="AvantGarde" panose="00000400000000000000" pitchFamily="2" charset="0"/>
              </a:rPr>
              <a:t>Con đường đến trường</a:t>
            </a:r>
            <a:endParaRPr lang="en-US" sz="2900" b="1" dirty="0">
              <a:solidFill>
                <a:schemeClr val="accent5">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3" name="Rectangle 12"/>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grpSp>
        <p:nvGrpSpPr>
          <p:cNvPr id="17" name="Group 16"/>
          <p:cNvGrpSpPr/>
          <p:nvPr/>
        </p:nvGrpSpPr>
        <p:grpSpPr>
          <a:xfrm>
            <a:off x="0" y="-7668"/>
            <a:ext cx="2935705" cy="702159"/>
            <a:chOff x="0" y="-7668"/>
            <a:chExt cx="2935705" cy="70215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68"/>
              <a:ext cx="2935705" cy="702159"/>
            </a:xfrm>
            <a:prstGeom prst="rect">
              <a:avLst/>
            </a:prstGeom>
          </p:spPr>
        </p:pic>
        <p:sp>
          <p:nvSpPr>
            <p:cNvPr id="14" name="TextBox 13"/>
            <p:cNvSpPr txBox="1"/>
            <p:nvPr/>
          </p:nvSpPr>
          <p:spPr>
            <a:xfrm>
              <a:off x="182880" y="122803"/>
              <a:ext cx="2295891" cy="461665"/>
            </a:xfrm>
            <a:prstGeom prst="rect">
              <a:avLst/>
            </a:prstGeom>
            <a:noFill/>
          </p:spPr>
          <p:txBody>
            <a:bodyPr wrap="square" rtlCol="0">
              <a:spAutoFit/>
            </a:bodyPr>
            <a:lstStyle/>
            <a:p>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Đọc</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toàn</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bài</a:t>
              </a:r>
              <a:endPar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936566" y="3906556"/>
            <a:ext cx="6169692" cy="3012404"/>
          </a:xfrm>
          <a:prstGeom prst="rect">
            <a:avLst/>
          </a:prstGeom>
        </p:spPr>
      </p:pic>
    </p:spTree>
    <p:extLst>
      <p:ext uri="{BB962C8B-B14F-4D97-AF65-F5344CB8AC3E}">
        <p14:creationId xmlns:p14="http://schemas.microsoft.com/office/powerpoint/2010/main" val="4233346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43"/>
            <a:ext cx="12192000" cy="6854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xmlns="" id="{B0A32975-9878-4A63-94B5-B5FA3950F15C}"/>
              </a:ext>
            </a:extLst>
          </p:cNvPr>
          <p:cNvSpPr txBox="1"/>
          <p:nvPr/>
        </p:nvSpPr>
        <p:spPr>
          <a:xfrm>
            <a:off x="1676586" y="1145203"/>
            <a:ext cx="8876557" cy="1308048"/>
          </a:xfrm>
          <a:prstGeom prst="rect">
            <a:avLst/>
          </a:prstGeom>
          <a:noFill/>
        </p:spPr>
        <p:txBody>
          <a:bodyPr wrap="square" lIns="91436" tIns="45719" rIns="91436" bIns="45719" rtlCol="0">
            <a:spAutoFit/>
          </a:bodyPr>
          <a:lstStyle/>
          <a:p>
            <a:pPr algn="ctr"/>
            <a:r>
              <a:rPr lang="en-US" sz="7900" b="1" dirty="0">
                <a:solidFill>
                  <a:srgbClr val="C00000"/>
                </a:solidFill>
                <a:latin typeface="UTM Cookies" panose="02040603050506020204" pitchFamily="18" charset="0"/>
              </a:rPr>
              <a:t>LUYỆN ĐỌC NHÓM</a:t>
            </a:r>
          </a:p>
        </p:txBody>
      </p:sp>
    </p:spTree>
    <p:extLst>
      <p:ext uri="{BB962C8B-B14F-4D97-AF65-F5344CB8AC3E}">
        <p14:creationId xmlns:p14="http://schemas.microsoft.com/office/powerpoint/2010/main" val="240330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圆角矩形 21">
            <a:extLst>
              <a:ext uri="{FF2B5EF4-FFF2-40B4-BE49-F238E27FC236}">
                <a16:creationId xmlns:a16="http://schemas.microsoft.com/office/drawing/2014/main" xmlns="" id="{724004AB-4B1E-4370-8FD2-11C59C2899A9}"/>
              </a:ext>
            </a:extLst>
          </p:cNvPr>
          <p:cNvSpPr/>
          <p:nvPr/>
        </p:nvSpPr>
        <p:spPr>
          <a:xfrm>
            <a:off x="4062663" y="1515978"/>
            <a:ext cx="4066674" cy="1471698"/>
          </a:xfrm>
          <a:prstGeom prst="roundRect">
            <a:avLst>
              <a:gd name="adj" fmla="val 12230"/>
            </a:avLst>
          </a:prstGeom>
          <a:solidFill>
            <a:srgbClr val="FFFFCC"/>
          </a:solidFill>
          <a:ln w="38100" cap="flat" cmpd="sng" algn="ctr">
            <a:solidFill>
              <a:srgbClr val="006600"/>
            </a:solidFill>
            <a:prstDash val="dash"/>
            <a:miter lim="800000"/>
          </a:ln>
          <a:effectLst>
            <a:outerShdw blurRad="50800" dist="38100" dir="2700000" algn="tl" rotWithShape="0">
              <a:prstClr val="black">
                <a:alpha val="40000"/>
              </a:prstClr>
            </a:outerShdw>
          </a:effectLst>
        </p:spPr>
        <p:txBody>
          <a:bodyPr lIns="121917" tIns="60958" rIns="121917" bIns="60958" rtlCol="0" anchor="ctr">
            <a:scene3d>
              <a:camera prst="orthographicFront"/>
              <a:lightRig rig="threePt" dir="t"/>
            </a:scene3d>
            <a:sp3d extrusionH="57150">
              <a:bevelT w="50800" h="38100" prst="riblet"/>
            </a:sp3d>
          </a:bodyPr>
          <a:lstStyle/>
          <a:p>
            <a:pPr algn="ctr">
              <a:defRPr/>
            </a:pPr>
            <a:r>
              <a:rPr lang="en-US" altLang="zh-CN" sz="7200" b="1" kern="0" dirty="0" err="1">
                <a:ln w="22225">
                  <a:solidFill>
                    <a:srgbClr val="FF3300"/>
                  </a:solidFill>
                  <a:prstDash val="solid"/>
                </a:ln>
                <a:solidFill>
                  <a:srgbClr val="FF3300"/>
                </a:solidFill>
                <a:latin typeface="Verdana" panose="020B0604030504040204" pitchFamily="34" charset="0"/>
                <a:ea typeface="Verdana" panose="020B0604030504040204" pitchFamily="34" charset="0"/>
                <a:cs typeface="+mn-ea"/>
                <a:sym typeface="字魂59号-创粗黑" panose="00000500000000000000" pitchFamily="2" charset="-122"/>
              </a:rPr>
              <a:t>Tiết</a:t>
            </a:r>
            <a:r>
              <a:rPr lang="en-US" altLang="zh-CN" sz="7200" b="1" kern="0" dirty="0">
                <a:ln w="22225">
                  <a:solidFill>
                    <a:srgbClr val="FF3300"/>
                  </a:solidFill>
                  <a:prstDash val="solid"/>
                </a:ln>
                <a:solidFill>
                  <a:srgbClr val="FF3300"/>
                </a:solidFill>
                <a:latin typeface="Verdana" panose="020B0604030504040204" pitchFamily="34" charset="0"/>
                <a:ea typeface="Verdana" panose="020B0604030504040204" pitchFamily="34" charset="0"/>
                <a:cs typeface="+mn-ea"/>
                <a:sym typeface="字魂59号-创粗黑" panose="00000500000000000000" pitchFamily="2" charset="-122"/>
              </a:rPr>
              <a:t> 5</a:t>
            </a:r>
            <a:endParaRPr lang="zh-CN" altLang="en-US" sz="2000" b="1" kern="0" dirty="0">
              <a:ln w="22225">
                <a:solidFill>
                  <a:srgbClr val="FF3300"/>
                </a:solidFill>
                <a:prstDash val="solid"/>
              </a:ln>
              <a:solidFill>
                <a:srgbClr val="FF3300"/>
              </a:solidFill>
              <a:latin typeface="Leelawadee UI" panose="020B0502040204020203" pitchFamily="34" charset="-34"/>
              <a:ea typeface="字魂59号-创粗黑"/>
              <a:cs typeface="Leelawadee UI" panose="020B0502040204020203" pitchFamily="34" charset="-34"/>
              <a:sym typeface="字魂59号-创粗黑" panose="00000500000000000000" pitchFamily="2" charset="-122"/>
            </a:endParaRPr>
          </a:p>
        </p:txBody>
      </p:sp>
    </p:spTree>
    <p:extLst>
      <p:ext uri="{BB962C8B-B14F-4D97-AF65-F5344CB8AC3E}">
        <p14:creationId xmlns:p14="http://schemas.microsoft.com/office/powerpoint/2010/main" val="2137090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solidFill>
        </p:spPr>
      </p:pic>
      <p:sp>
        <p:nvSpPr>
          <p:cNvPr id="5" name="TextBox 4">
            <a:extLst>
              <a:ext uri="{FF2B5EF4-FFF2-40B4-BE49-F238E27FC236}">
                <a16:creationId xmlns:a16="http://schemas.microsoft.com/office/drawing/2014/main" xmlns="" id="{F39CA16D-1BF3-4192-8AD2-0DE8322B7714}"/>
              </a:ext>
            </a:extLst>
          </p:cNvPr>
          <p:cNvSpPr txBox="1"/>
          <p:nvPr/>
        </p:nvSpPr>
        <p:spPr>
          <a:xfrm>
            <a:off x="1341467" y="506095"/>
            <a:ext cx="6587767" cy="1200327"/>
          </a:xfrm>
          <a:prstGeom prst="rect">
            <a:avLst/>
          </a:prstGeom>
          <a:noFill/>
        </p:spPr>
        <p:txBody>
          <a:bodyPr wrap="square" lIns="91436" tIns="45719" rIns="91436" bIns="45719" rtlCol="0">
            <a:spAutoFit/>
          </a:bodyPr>
          <a:lstStyle/>
          <a:p>
            <a:pPr algn="ctr"/>
            <a:r>
              <a:rPr lang="en-US" sz="7200" b="1" dirty="0">
                <a:solidFill>
                  <a:srgbClr val="C00000"/>
                </a:solidFill>
                <a:latin typeface="UTM Cookies" panose="02040603050506020204" pitchFamily="18" charset="0"/>
              </a:rPr>
              <a:t>AI HAY HƠN</a:t>
            </a:r>
          </a:p>
        </p:txBody>
      </p:sp>
    </p:spTree>
    <p:extLst>
      <p:ext uri="{BB962C8B-B14F-4D97-AF65-F5344CB8AC3E}">
        <p14:creationId xmlns:p14="http://schemas.microsoft.com/office/powerpoint/2010/main" val="3008597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圆角矩形 21">
            <a:extLst>
              <a:ext uri="{FF2B5EF4-FFF2-40B4-BE49-F238E27FC236}">
                <a16:creationId xmlns:a16="http://schemas.microsoft.com/office/drawing/2014/main" xmlns="" id="{724004AB-4B1E-4370-8FD2-11C59C2899A9}"/>
              </a:ext>
            </a:extLst>
          </p:cNvPr>
          <p:cNvSpPr/>
          <p:nvPr/>
        </p:nvSpPr>
        <p:spPr>
          <a:xfrm>
            <a:off x="4062663" y="1515978"/>
            <a:ext cx="4066674" cy="1471698"/>
          </a:xfrm>
          <a:prstGeom prst="roundRect">
            <a:avLst>
              <a:gd name="adj" fmla="val 12230"/>
            </a:avLst>
          </a:prstGeom>
          <a:solidFill>
            <a:srgbClr val="FFFFCC"/>
          </a:solidFill>
          <a:ln w="38100" cap="flat" cmpd="sng" algn="ctr">
            <a:solidFill>
              <a:srgbClr val="006600"/>
            </a:solidFill>
            <a:prstDash val="dash"/>
            <a:miter lim="800000"/>
          </a:ln>
          <a:effectLst>
            <a:outerShdw blurRad="50800" dist="38100" dir="2700000" algn="tl" rotWithShape="0">
              <a:prstClr val="black">
                <a:alpha val="40000"/>
              </a:prstClr>
            </a:outerShdw>
          </a:effectLst>
        </p:spPr>
        <p:txBody>
          <a:bodyPr lIns="121917" tIns="60958" rIns="121917" bIns="60958" rtlCol="0" anchor="ctr">
            <a:scene3d>
              <a:camera prst="orthographicFront"/>
              <a:lightRig rig="threePt" dir="t"/>
            </a:scene3d>
            <a:sp3d extrusionH="57150">
              <a:bevelT w="50800" h="38100" prst="riblet"/>
            </a:sp3d>
          </a:bodyPr>
          <a:lstStyle/>
          <a:p>
            <a:pPr algn="ctr">
              <a:defRPr/>
            </a:pPr>
            <a:r>
              <a:rPr lang="en-US" altLang="zh-CN" sz="7200" b="1" kern="0" dirty="0" err="1">
                <a:ln w="22225">
                  <a:solidFill>
                    <a:srgbClr val="FF3300"/>
                  </a:solidFill>
                  <a:prstDash val="solid"/>
                </a:ln>
                <a:solidFill>
                  <a:srgbClr val="FF3300"/>
                </a:solidFill>
                <a:latin typeface="Verdana" panose="020B0604030504040204" pitchFamily="34" charset="0"/>
                <a:ea typeface="Verdana" panose="020B0604030504040204" pitchFamily="34" charset="0"/>
                <a:cs typeface="+mn-ea"/>
                <a:sym typeface="字魂59号-创粗黑" panose="00000500000000000000" pitchFamily="2" charset="-122"/>
              </a:rPr>
              <a:t>Tiết</a:t>
            </a:r>
            <a:r>
              <a:rPr lang="en-US" altLang="zh-CN" sz="7200" b="1" kern="0" dirty="0">
                <a:ln w="22225">
                  <a:solidFill>
                    <a:srgbClr val="FF3300"/>
                  </a:solidFill>
                  <a:prstDash val="solid"/>
                </a:ln>
                <a:solidFill>
                  <a:srgbClr val="FF3300"/>
                </a:solidFill>
                <a:latin typeface="Verdana" panose="020B0604030504040204" pitchFamily="34" charset="0"/>
                <a:ea typeface="Verdana" panose="020B0604030504040204" pitchFamily="34" charset="0"/>
                <a:cs typeface="+mn-ea"/>
                <a:sym typeface="字魂59号-创粗黑" panose="00000500000000000000" pitchFamily="2" charset="-122"/>
              </a:rPr>
              <a:t> 6</a:t>
            </a:r>
            <a:endParaRPr lang="zh-CN" altLang="en-US" sz="2000" b="1" kern="0" dirty="0">
              <a:ln w="22225">
                <a:solidFill>
                  <a:srgbClr val="FF3300"/>
                </a:solidFill>
                <a:prstDash val="solid"/>
              </a:ln>
              <a:solidFill>
                <a:srgbClr val="FF3300"/>
              </a:solidFill>
              <a:latin typeface="Leelawadee UI" panose="020B0502040204020203" pitchFamily="34" charset="-34"/>
              <a:ea typeface="字魂59号-创粗黑"/>
              <a:cs typeface="Leelawadee UI" panose="020B0502040204020203" pitchFamily="34" charset="-34"/>
              <a:sym typeface="字魂59号-创粗黑" panose="00000500000000000000" pitchFamily="2" charset="-122"/>
            </a:endParaRPr>
          </a:p>
        </p:txBody>
      </p:sp>
    </p:spTree>
    <p:extLst>
      <p:ext uri="{BB962C8B-B14F-4D97-AF65-F5344CB8AC3E}">
        <p14:creationId xmlns:p14="http://schemas.microsoft.com/office/powerpoint/2010/main" val="574381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4">
            <a:extLst>
              <a:ext uri="{FF2B5EF4-FFF2-40B4-BE49-F238E27FC236}">
                <a16:creationId xmlns:a16="http://schemas.microsoft.com/office/drawing/2014/main" xmlns="" id="{45163969-32EC-44FB-B287-8BF346CB5B07}"/>
              </a:ext>
            </a:extLst>
          </p:cNvPr>
          <p:cNvSpPr/>
          <p:nvPr/>
        </p:nvSpPr>
        <p:spPr>
          <a:xfrm>
            <a:off x="14068" y="694492"/>
            <a:ext cx="12074175" cy="6424128"/>
          </a:xfrm>
          <a:prstGeom prst="roundRect">
            <a:avLst>
              <a:gd name="adj" fmla="val 0"/>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p</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dép nhựa và bước đi bằng cách bấm mười đầu ngón chân xuống mặt đường. Đôi khi chúng tôi phải đi cắt qua từng cánh rừng vầu, rừng nứa vì </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nhiều khúc đường ngập trong nước lũ. </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cô lẫn vào bàn chân học</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trò trên con đường </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đi học. Ấy là do nhiều hôm mưa rét, cô thường</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đón</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đường, đi cùng</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chúng tôi vào lớp. Vì thế</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tôi chẳng nghỉ buổi học nào.</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Đỗ Đăng Dương</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Rectangle: Rounded Corners 1">
            <a:extLst>
              <a:ext uri="{FF2B5EF4-FFF2-40B4-BE49-F238E27FC236}">
                <a16:creationId xmlns:a16="http://schemas.microsoft.com/office/drawing/2014/main" xmlns="" id="{DAC908DA-FE46-4F31-BB8B-62BF8EC70649}"/>
              </a:ext>
            </a:extLst>
          </p:cNvPr>
          <p:cNvSpPr/>
          <p:nvPr/>
        </p:nvSpPr>
        <p:spPr>
          <a:xfrm>
            <a:off x="3884807" y="28099"/>
            <a:ext cx="4921147" cy="571239"/>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r>
              <a:rPr lang="vi-VN" sz="2900" b="1" dirty="0">
                <a:solidFill>
                  <a:schemeClr val="accent5">
                    <a:lumMod val="50000"/>
                  </a:schemeClr>
                </a:solidFill>
                <a:latin typeface="AvantGarde" panose="00000400000000000000" pitchFamily="2" charset="0"/>
                <a:ea typeface="AvantGarde" panose="00000400000000000000" pitchFamily="2" charset="0"/>
                <a:cs typeface="AvantGarde" panose="00000400000000000000" pitchFamily="2" charset="0"/>
              </a:rPr>
              <a:t>Con đường đến trường</a:t>
            </a:r>
            <a:endParaRPr lang="en-US" sz="2900" b="1" dirty="0">
              <a:solidFill>
                <a:schemeClr val="accent5">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3" name="Rectangle 12"/>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grpSp>
        <p:nvGrpSpPr>
          <p:cNvPr id="17" name="Group 16"/>
          <p:cNvGrpSpPr/>
          <p:nvPr/>
        </p:nvGrpSpPr>
        <p:grpSpPr>
          <a:xfrm>
            <a:off x="0" y="-7668"/>
            <a:ext cx="2935705" cy="702159"/>
            <a:chOff x="0" y="-7668"/>
            <a:chExt cx="2935705" cy="70215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68"/>
              <a:ext cx="2935705" cy="702159"/>
            </a:xfrm>
            <a:prstGeom prst="rect">
              <a:avLst/>
            </a:prstGeom>
          </p:spPr>
        </p:pic>
        <p:sp>
          <p:nvSpPr>
            <p:cNvPr id="14" name="TextBox 13"/>
            <p:cNvSpPr txBox="1"/>
            <p:nvPr/>
          </p:nvSpPr>
          <p:spPr>
            <a:xfrm>
              <a:off x="182880" y="122803"/>
              <a:ext cx="2295891" cy="461665"/>
            </a:xfrm>
            <a:prstGeom prst="rect">
              <a:avLst/>
            </a:prstGeom>
            <a:noFill/>
          </p:spPr>
          <p:txBody>
            <a:bodyPr wrap="square" rtlCol="0">
              <a:spAutoFit/>
            </a:bodyPr>
            <a:lstStyle/>
            <a:p>
              <a:r>
                <a:rPr lang="vi-VN"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Luyện đọc lại</a:t>
              </a: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936566" y="3906556"/>
            <a:ext cx="6169692" cy="3012404"/>
          </a:xfrm>
          <a:prstGeom prst="rect">
            <a:avLst/>
          </a:prstGeom>
        </p:spPr>
      </p:pic>
    </p:spTree>
    <p:extLst>
      <p:ext uri="{BB962C8B-B14F-4D97-AF65-F5344CB8AC3E}">
        <p14:creationId xmlns:p14="http://schemas.microsoft.com/office/powerpoint/2010/main" val="2167774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79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3">
            <a:extLst>
              <a:ext uri="{FF2B5EF4-FFF2-40B4-BE49-F238E27FC236}">
                <a16:creationId xmlns:a16="http://schemas.microsoft.com/office/drawing/2014/main" xmlns="" id="{AE5BC773-7BD0-447E-8ED5-F6533B2F53EC}"/>
              </a:ext>
            </a:extLst>
          </p:cNvPr>
          <p:cNvSpPr txBox="1"/>
          <p:nvPr/>
        </p:nvSpPr>
        <p:spPr>
          <a:xfrm>
            <a:off x="930404" y="1478677"/>
            <a:ext cx="10552271" cy="917111"/>
          </a:xfrm>
          <a:prstGeom prst="rect">
            <a:avLst/>
          </a:prstGeom>
        </p:spPr>
        <p:txBody>
          <a:bodyPr wrap="square" lIns="0" tIns="0" rIns="0" bIns="0" rtlCol="0" anchor="t">
            <a:spAutoFit/>
          </a:bodyPr>
          <a:lstStyle/>
          <a:p>
            <a:pPr algn="ctr" defTabSz="609615">
              <a:lnSpc>
                <a:spcPts val="6600"/>
              </a:lnSpc>
            </a:pPr>
            <a:r>
              <a:rPr lang="en-US" sz="9600" b="1" dirty="0" smtClean="0">
                <a:ln>
                  <a:solidFill>
                    <a:schemeClr val="tx1"/>
                  </a:solidFill>
                </a:ln>
                <a:solidFill>
                  <a:srgbClr val="FFC000"/>
                </a:solidFill>
                <a:latin typeface="iCiel Cadena" panose="02000503000000020004" pitchFamily="2" charset="0"/>
              </a:rPr>
              <a:t>TRẢ LỜI CÂU HỎI</a:t>
            </a:r>
            <a:endParaRPr lang="en-US" sz="9600" b="1" dirty="0">
              <a:ln>
                <a:solidFill>
                  <a:schemeClr val="tx1"/>
                </a:solidFill>
              </a:ln>
              <a:solidFill>
                <a:srgbClr val="FFC000"/>
              </a:solidFill>
              <a:latin typeface="iCiel Cadena" panose="02000503000000020004" pitchFamily="2" charset="0"/>
            </a:endParaRPr>
          </a:p>
        </p:txBody>
      </p:sp>
    </p:spTree>
    <p:extLst>
      <p:ext uri="{BB962C8B-B14F-4D97-AF65-F5344CB8AC3E}">
        <p14:creationId xmlns:p14="http://schemas.microsoft.com/office/powerpoint/2010/main" val="1064162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grpSp>
        <p:nvGrpSpPr>
          <p:cNvPr id="4" name="Group 3">
            <a:extLst>
              <a:ext uri="{FF2B5EF4-FFF2-40B4-BE49-F238E27FC236}">
                <a16:creationId xmlns:a16="http://schemas.microsoft.com/office/drawing/2014/main" xmlns="" id="{81143A78-B7E8-40C3-B545-E1355013982D}"/>
              </a:ext>
            </a:extLst>
          </p:cNvPr>
          <p:cNvGrpSpPr/>
          <p:nvPr/>
        </p:nvGrpSpPr>
        <p:grpSpPr>
          <a:xfrm>
            <a:off x="168717" y="-136257"/>
            <a:ext cx="1143080" cy="1326189"/>
            <a:chOff x="451413" y="13661"/>
            <a:chExt cx="1143080" cy="1326189"/>
          </a:xfrm>
        </p:grpSpPr>
        <p:sp>
          <p:nvSpPr>
            <p:cNvPr id="2" name="Oval 1">
              <a:extLst>
                <a:ext uri="{FF2B5EF4-FFF2-40B4-BE49-F238E27FC236}">
                  <a16:creationId xmlns:a16="http://schemas.microsoft.com/office/drawing/2014/main" xmlns=""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FF0000"/>
                </a:solidFill>
                <a:latin typeface="UTM Cookies" panose="02040603050506020204" pitchFamily="18" charset="0"/>
              </a:endParaRPr>
            </a:p>
          </p:txBody>
        </p:sp>
        <p:pic>
          <p:nvPicPr>
            <p:cNvPr id="1026"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xmlns=""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D31B853-2819-4971-973F-CD8E1C159947}"/>
                </a:ext>
              </a:extLst>
            </p:cNvPr>
            <p:cNvSpPr txBox="1"/>
            <p:nvPr/>
          </p:nvSpPr>
          <p:spPr>
            <a:xfrm rot="195696">
              <a:off x="687286" y="13661"/>
              <a:ext cx="648183" cy="1092607"/>
            </a:xfrm>
            <a:prstGeom prst="rect">
              <a:avLst/>
            </a:prstGeom>
            <a:noFill/>
          </p:spPr>
          <p:txBody>
            <a:bodyPr wrap="square" rtlCol="0">
              <a:spAutoFit/>
            </a:bodyPr>
            <a:lstStyle/>
            <a:p>
              <a:r>
                <a:rPr lang="en-US" sz="6500">
                  <a:solidFill>
                    <a:srgbClr val="FF0000"/>
                  </a:solidFill>
                  <a:latin typeface="UTM Cookies" panose="02040603050506020204" pitchFamily="18" charset="0"/>
                </a:rPr>
                <a:t>?</a:t>
              </a:r>
              <a:endParaRPr lang="en-US" sz="2400">
                <a:solidFill>
                  <a:srgbClr val="FF0000"/>
                </a:solidFill>
                <a:latin typeface="UTM Cookies" panose="02040603050506020204" pitchFamily="18" charset="0"/>
              </a:endParaRPr>
            </a:p>
          </p:txBody>
        </p:sp>
      </p:grpSp>
      <p:grpSp>
        <p:nvGrpSpPr>
          <p:cNvPr id="9" name="Group 8">
            <a:extLst>
              <a:ext uri="{FF2B5EF4-FFF2-40B4-BE49-F238E27FC236}">
                <a16:creationId xmlns:a16="http://schemas.microsoft.com/office/drawing/2014/main" xmlns="" id="{CEFC104D-8D7D-410C-8827-C9550B10800C}"/>
              </a:ext>
            </a:extLst>
          </p:cNvPr>
          <p:cNvGrpSpPr/>
          <p:nvPr/>
        </p:nvGrpSpPr>
        <p:grpSpPr>
          <a:xfrm>
            <a:off x="2049337" y="712754"/>
            <a:ext cx="9741609" cy="1101014"/>
            <a:chOff x="2087465" y="335364"/>
            <a:chExt cx="9741608" cy="1101014"/>
          </a:xfrm>
        </p:grpSpPr>
        <p:sp>
          <p:nvSpPr>
            <p:cNvPr id="8" name="TextBox 7">
              <a:extLst>
                <a:ext uri="{FF2B5EF4-FFF2-40B4-BE49-F238E27FC236}">
                  <a16:creationId xmlns:a16="http://schemas.microsoft.com/office/drawing/2014/main" xmlns="" id="{62D85724-DC8D-4FC6-BE21-52234C4F3D98}"/>
                </a:ext>
              </a:extLst>
            </p:cNvPr>
            <p:cNvSpPr txBox="1"/>
            <p:nvPr/>
          </p:nvSpPr>
          <p:spPr>
            <a:xfrm>
              <a:off x="2611465" y="335364"/>
              <a:ext cx="9217608" cy="1077218"/>
            </a:xfrm>
            <a:prstGeom prst="rect">
              <a:avLst/>
            </a:prstGeom>
            <a:solidFill>
              <a:schemeClr val="accent6">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lvl="1"/>
              <a:r>
                <a:rPr lang="vi-VN" sz="3200" b="1" dirty="0">
                  <a:latin typeface="AvantGarde" panose="00000400000000000000" pitchFamily="2" charset="0"/>
                  <a:ea typeface="AvantGarde" panose="00000400000000000000" pitchFamily="2" charset="0"/>
                  <a:cs typeface="AvantGarde" panose="00000400000000000000" pitchFamily="2" charset="0"/>
                </a:rPr>
                <a:t>Ở đoạn 1, con đường đến trường của bạn nhỏ hiện lên như thế nào?</a:t>
              </a:r>
            </a:p>
          </p:txBody>
        </p:sp>
        <p:grpSp>
          <p:nvGrpSpPr>
            <p:cNvPr id="5" name="Group 4">
              <a:extLst>
                <a:ext uri="{FF2B5EF4-FFF2-40B4-BE49-F238E27FC236}">
                  <a16:creationId xmlns:a16="http://schemas.microsoft.com/office/drawing/2014/main" xmlns="" id="{3F755A20-259D-44D9-8F3C-09675259C20E}"/>
                </a:ext>
              </a:extLst>
            </p:cNvPr>
            <p:cNvGrpSpPr/>
            <p:nvPr/>
          </p:nvGrpSpPr>
          <p:grpSpPr>
            <a:xfrm>
              <a:off x="2087465" y="388377"/>
              <a:ext cx="1048001" cy="1048001"/>
              <a:chOff x="4425511" y="776081"/>
              <a:chExt cx="707923" cy="707923"/>
            </a:xfrm>
          </p:grpSpPr>
          <p:sp>
            <p:nvSpPr>
              <p:cNvPr id="6" name="Oval 5">
                <a:extLst>
                  <a:ext uri="{FF2B5EF4-FFF2-40B4-BE49-F238E27FC236}">
                    <a16:creationId xmlns:a16="http://schemas.microsoft.com/office/drawing/2014/main" xmlns="" id="{18DCCC10-FE2E-42FE-B8C8-3C20504669E0}"/>
                  </a:ext>
                </a:extLst>
              </p:cNvPr>
              <p:cNvSpPr/>
              <p:nvPr/>
            </p:nvSpPr>
            <p:spPr>
              <a:xfrm>
                <a:off x="4425511" y="776081"/>
                <a:ext cx="707923" cy="707923"/>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3F8AFFF9-C03E-4597-8387-EA0AC6FAA082}"/>
                  </a:ext>
                </a:extLst>
              </p:cNvPr>
              <p:cNvSpPr/>
              <p:nvPr/>
            </p:nvSpPr>
            <p:spPr>
              <a:xfrm>
                <a:off x="4477098" y="829130"/>
                <a:ext cx="604748" cy="604748"/>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AvantGarde" panose="00000400000000000000" pitchFamily="2" charset="0"/>
                    <a:ea typeface="AvantGarde" panose="00000400000000000000" pitchFamily="2" charset="0"/>
                    <a:cs typeface="AvantGarde" panose="00000400000000000000" pitchFamily="2" charset="0"/>
                  </a:rPr>
                  <a:t>1</a:t>
                </a:r>
                <a:endParaRPr lang="en-US" b="1" dirty="0">
                  <a:solidFill>
                    <a:srgbClr val="FFFF00"/>
                  </a:solidFill>
                  <a:latin typeface="AvantGarde" panose="00000400000000000000" pitchFamily="2" charset="0"/>
                  <a:ea typeface="AvantGarde" panose="00000400000000000000" pitchFamily="2" charset="0"/>
                  <a:cs typeface="AvantGarde" panose="00000400000000000000" pitchFamily="2" charset="0"/>
                </a:endParaRPr>
              </a:p>
            </p:txBody>
          </p:sp>
        </p:grpSp>
      </p:grpSp>
      <p:grpSp>
        <p:nvGrpSpPr>
          <p:cNvPr id="21" name="Group 20"/>
          <p:cNvGrpSpPr/>
          <p:nvPr/>
        </p:nvGrpSpPr>
        <p:grpSpPr>
          <a:xfrm>
            <a:off x="3735096" y="2556588"/>
            <a:ext cx="4052544" cy="1789404"/>
            <a:chOff x="4161816" y="2556588"/>
            <a:chExt cx="4052544" cy="1789404"/>
          </a:xfrm>
        </p:grpSpPr>
        <p:sp>
          <p:nvSpPr>
            <p:cNvPr id="19" name="Oval 18"/>
            <p:cNvSpPr/>
            <p:nvPr/>
          </p:nvSpPr>
          <p:spPr>
            <a:xfrm>
              <a:off x="4553411" y="2556588"/>
              <a:ext cx="3660949" cy="1789404"/>
            </a:xfrm>
            <a:prstGeom prst="ellipse">
              <a:avLst/>
            </a:prstGeom>
            <a:solidFill>
              <a:schemeClr val="accent5">
                <a:lumMod val="20000"/>
                <a:lumOff val="8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lvl="1" algn="ctr"/>
              <a:endParaRPr lang="vi-VN" sz="36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18" name="Rectangle 17"/>
            <p:cNvSpPr/>
            <p:nvPr/>
          </p:nvSpPr>
          <p:spPr>
            <a:xfrm>
              <a:off x="4161816" y="3105835"/>
              <a:ext cx="3868367" cy="646331"/>
            </a:xfrm>
            <a:prstGeom prst="rect">
              <a:avLst/>
            </a:prstGeom>
          </p:spPr>
          <p:txBody>
            <a:bodyPr wrap="none">
              <a:spAutoFit/>
            </a:bodyPr>
            <a:lstStyle/>
            <a:p>
              <a:pPr lvl="1" algn="ctr"/>
              <a:r>
                <a:rPr lang="vi-VN" sz="3600" b="1" dirty="0">
                  <a:latin typeface="AvantGarde" panose="00000400000000000000" pitchFamily="2" charset="0"/>
                  <a:ea typeface="AvantGarde" panose="00000400000000000000" pitchFamily="2" charset="0"/>
                  <a:cs typeface="AvantGarde" panose="00000400000000000000" pitchFamily="2" charset="0"/>
                </a:rPr>
                <a:t>Bề mặt đường</a:t>
              </a:r>
            </a:p>
          </p:txBody>
        </p:sp>
      </p:grpSp>
      <p:grpSp>
        <p:nvGrpSpPr>
          <p:cNvPr id="24" name="Group 23"/>
          <p:cNvGrpSpPr/>
          <p:nvPr/>
        </p:nvGrpSpPr>
        <p:grpSpPr>
          <a:xfrm>
            <a:off x="7802881" y="2556588"/>
            <a:ext cx="4175760" cy="1789404"/>
            <a:chOff x="7802881" y="2556588"/>
            <a:chExt cx="4175760" cy="1789404"/>
          </a:xfrm>
        </p:grpSpPr>
        <p:sp>
          <p:nvSpPr>
            <p:cNvPr id="20" name="Oval 19"/>
            <p:cNvSpPr/>
            <p:nvPr/>
          </p:nvSpPr>
          <p:spPr>
            <a:xfrm>
              <a:off x="8016241" y="2556588"/>
              <a:ext cx="3962400" cy="1789404"/>
            </a:xfrm>
            <a:prstGeom prst="ellipse">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1" algn="ctr"/>
              <a:endParaRPr lang="en-US" sz="36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22" name="Rectangle 21"/>
            <p:cNvSpPr/>
            <p:nvPr/>
          </p:nvSpPr>
          <p:spPr>
            <a:xfrm>
              <a:off x="7802881" y="3074873"/>
              <a:ext cx="4019049" cy="646331"/>
            </a:xfrm>
            <a:prstGeom prst="rect">
              <a:avLst/>
            </a:prstGeom>
          </p:spPr>
          <p:txBody>
            <a:bodyPr wrap="none">
              <a:spAutoFit/>
            </a:bodyPr>
            <a:lstStyle/>
            <a:p>
              <a:pPr lvl="1" algn="ctr"/>
              <a:r>
                <a:rPr lang="vi-VN" sz="3600" b="1" dirty="0">
                  <a:latin typeface="AvantGarde" panose="00000400000000000000" pitchFamily="2" charset="0"/>
                  <a:ea typeface="AvantGarde" panose="00000400000000000000" pitchFamily="2" charset="0"/>
                  <a:cs typeface="AvantGarde" panose="00000400000000000000" pitchFamily="2" charset="0"/>
                </a:rPr>
                <a:t>Hai bên đường</a:t>
              </a:r>
              <a:endParaRPr lang="en-US" sz="3600" b="1" dirty="0">
                <a:latin typeface="AvantGarde" panose="00000400000000000000" pitchFamily="2" charset="0"/>
                <a:ea typeface="AvantGarde" panose="00000400000000000000" pitchFamily="2" charset="0"/>
                <a:cs typeface="AvantGarde" panose="00000400000000000000" pitchFamily="2" charset="0"/>
              </a:endParaRPr>
            </a:p>
          </p:txBody>
        </p:sp>
      </p:grpSp>
      <p:grpSp>
        <p:nvGrpSpPr>
          <p:cNvPr id="25" name="Group 24"/>
          <p:cNvGrpSpPr/>
          <p:nvPr/>
        </p:nvGrpSpPr>
        <p:grpSpPr>
          <a:xfrm>
            <a:off x="168717" y="2556588"/>
            <a:ext cx="3732723" cy="1789404"/>
            <a:chOff x="168717" y="2556588"/>
            <a:chExt cx="3732723" cy="1789404"/>
          </a:xfrm>
        </p:grpSpPr>
        <p:sp>
          <p:nvSpPr>
            <p:cNvPr id="17" name="Oval 16"/>
            <p:cNvSpPr/>
            <p:nvPr/>
          </p:nvSpPr>
          <p:spPr>
            <a:xfrm>
              <a:off x="168717" y="2556588"/>
              <a:ext cx="3732723" cy="1789404"/>
            </a:xfrm>
            <a:prstGeom prst="ellipse">
              <a:avLst/>
            </a:prstGeom>
            <a:solidFill>
              <a:srgbClr val="FFCCCC"/>
            </a:solidFill>
            <a:ln>
              <a:solidFill>
                <a:schemeClr val="bg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lvl="1" algn="ctr"/>
              <a:endParaRPr lang="vi-VN" sz="36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23" name="Rectangle 22"/>
            <p:cNvSpPr/>
            <p:nvPr/>
          </p:nvSpPr>
          <p:spPr>
            <a:xfrm>
              <a:off x="658899" y="2785758"/>
              <a:ext cx="2861667" cy="1200329"/>
            </a:xfrm>
            <a:prstGeom prst="rect">
              <a:avLst/>
            </a:prstGeom>
          </p:spPr>
          <p:txBody>
            <a:bodyPr wrap="square">
              <a:spAutoFit/>
            </a:bodyPr>
            <a:lstStyle/>
            <a:p>
              <a:pPr marL="0" lvl="1" algn="ctr"/>
              <a:r>
                <a:rPr lang="vi-VN" sz="3600" b="1" dirty="0">
                  <a:latin typeface="AvantGarde" panose="00000400000000000000" pitchFamily="2" charset="0"/>
                  <a:ea typeface="AvantGarde" panose="00000400000000000000" pitchFamily="2" charset="0"/>
                  <a:cs typeface="AvantGarde" panose="00000400000000000000" pitchFamily="2" charset="0"/>
                </a:rPr>
                <a:t>Hình dáng con đường</a:t>
              </a:r>
            </a:p>
          </p:txBody>
        </p:sp>
      </p:grpSp>
    </p:spTree>
    <p:extLst>
      <p:ext uri="{BB962C8B-B14F-4D97-AF65-F5344CB8AC3E}">
        <p14:creationId xmlns:p14="http://schemas.microsoft.com/office/powerpoint/2010/main" val="3818516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pic>
        <p:nvPicPr>
          <p:cNvPr id="18" name="Picture 17"/>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908959" y="1498446"/>
            <a:ext cx="6283041" cy="5353441"/>
          </a:xfrm>
          <a:prstGeom prst="rect">
            <a:avLst/>
          </a:prstGeom>
        </p:spPr>
      </p:pic>
      <p:grpSp>
        <p:nvGrpSpPr>
          <p:cNvPr id="4" name="Group 3">
            <a:extLst>
              <a:ext uri="{FF2B5EF4-FFF2-40B4-BE49-F238E27FC236}">
                <a16:creationId xmlns:a16="http://schemas.microsoft.com/office/drawing/2014/main" xmlns="" id="{81143A78-B7E8-40C3-B545-E1355013982D}"/>
              </a:ext>
            </a:extLst>
          </p:cNvPr>
          <p:cNvGrpSpPr/>
          <p:nvPr/>
        </p:nvGrpSpPr>
        <p:grpSpPr>
          <a:xfrm>
            <a:off x="168717" y="-136257"/>
            <a:ext cx="1143080" cy="1326189"/>
            <a:chOff x="451413" y="13661"/>
            <a:chExt cx="1143080" cy="1326189"/>
          </a:xfrm>
        </p:grpSpPr>
        <p:sp>
          <p:nvSpPr>
            <p:cNvPr id="2" name="Oval 1">
              <a:extLst>
                <a:ext uri="{FF2B5EF4-FFF2-40B4-BE49-F238E27FC236}">
                  <a16:creationId xmlns:a16="http://schemas.microsoft.com/office/drawing/2014/main" xmlns=""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FF0000"/>
                </a:solidFill>
                <a:latin typeface="UTM Cookies" panose="02040603050506020204" pitchFamily="18" charset="0"/>
              </a:endParaRPr>
            </a:p>
          </p:txBody>
        </p:sp>
        <p:pic>
          <p:nvPicPr>
            <p:cNvPr id="1026"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xmlns="" id="{3747E5BF-F6DA-4037-9FD6-EB7779CE287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D31B853-2819-4971-973F-CD8E1C159947}"/>
                </a:ext>
              </a:extLst>
            </p:cNvPr>
            <p:cNvSpPr txBox="1"/>
            <p:nvPr/>
          </p:nvSpPr>
          <p:spPr>
            <a:xfrm rot="195696">
              <a:off x="687286" y="13661"/>
              <a:ext cx="648183" cy="1092607"/>
            </a:xfrm>
            <a:prstGeom prst="rect">
              <a:avLst/>
            </a:prstGeom>
            <a:noFill/>
          </p:spPr>
          <p:txBody>
            <a:bodyPr wrap="square" rtlCol="0">
              <a:spAutoFit/>
            </a:bodyPr>
            <a:lstStyle/>
            <a:p>
              <a:r>
                <a:rPr lang="en-US" sz="6500">
                  <a:solidFill>
                    <a:srgbClr val="FF0000"/>
                  </a:solidFill>
                  <a:latin typeface="UTM Cookies" panose="02040603050506020204" pitchFamily="18" charset="0"/>
                </a:rPr>
                <a:t>?</a:t>
              </a:r>
              <a:endParaRPr lang="en-US" sz="2400">
                <a:solidFill>
                  <a:srgbClr val="FF0000"/>
                </a:solidFill>
                <a:latin typeface="UTM Cookies" panose="02040603050506020204" pitchFamily="18" charset="0"/>
              </a:endParaRPr>
            </a:p>
          </p:txBody>
        </p:sp>
      </p:grpSp>
      <p:grpSp>
        <p:nvGrpSpPr>
          <p:cNvPr id="9" name="Group 8">
            <a:extLst>
              <a:ext uri="{FF2B5EF4-FFF2-40B4-BE49-F238E27FC236}">
                <a16:creationId xmlns:a16="http://schemas.microsoft.com/office/drawing/2014/main" xmlns="" id="{CEFC104D-8D7D-410C-8827-C9550B10800C}"/>
              </a:ext>
            </a:extLst>
          </p:cNvPr>
          <p:cNvGrpSpPr/>
          <p:nvPr/>
        </p:nvGrpSpPr>
        <p:grpSpPr>
          <a:xfrm>
            <a:off x="1485457" y="661857"/>
            <a:ext cx="10246578" cy="1048000"/>
            <a:chOff x="2087465" y="388377"/>
            <a:chExt cx="10246577" cy="1048001"/>
          </a:xfrm>
        </p:grpSpPr>
        <p:sp>
          <p:nvSpPr>
            <p:cNvPr id="8" name="TextBox 7">
              <a:extLst>
                <a:ext uri="{FF2B5EF4-FFF2-40B4-BE49-F238E27FC236}">
                  <a16:creationId xmlns:a16="http://schemas.microsoft.com/office/drawing/2014/main" xmlns="" id="{62D85724-DC8D-4FC6-BE21-52234C4F3D98}"/>
                </a:ext>
              </a:extLst>
            </p:cNvPr>
            <p:cNvSpPr txBox="1"/>
            <p:nvPr/>
          </p:nvSpPr>
          <p:spPr>
            <a:xfrm>
              <a:off x="2715376" y="584748"/>
              <a:ext cx="9618666" cy="584776"/>
            </a:xfrm>
            <a:prstGeom prst="rect">
              <a:avLst/>
            </a:prstGeom>
            <a:solidFill>
              <a:schemeClr val="accent6">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lvl="1"/>
              <a:r>
                <a:rPr lang="vi-VN" sz="3200" b="1" dirty="0">
                  <a:latin typeface="AvantGarde" panose="00000400000000000000" pitchFamily="2" charset="0"/>
                  <a:ea typeface="AvantGarde" panose="00000400000000000000" pitchFamily="2" charset="0"/>
                  <a:cs typeface="AvantGarde" panose="00000400000000000000" pitchFamily="2" charset="0"/>
                </a:rPr>
                <a:t>Con đường được miêu tả như thế nào?</a:t>
              </a:r>
            </a:p>
          </p:txBody>
        </p:sp>
        <p:grpSp>
          <p:nvGrpSpPr>
            <p:cNvPr id="5" name="Group 4">
              <a:extLst>
                <a:ext uri="{FF2B5EF4-FFF2-40B4-BE49-F238E27FC236}">
                  <a16:creationId xmlns:a16="http://schemas.microsoft.com/office/drawing/2014/main" xmlns="" id="{3F755A20-259D-44D9-8F3C-09675259C20E}"/>
                </a:ext>
              </a:extLst>
            </p:cNvPr>
            <p:cNvGrpSpPr/>
            <p:nvPr/>
          </p:nvGrpSpPr>
          <p:grpSpPr>
            <a:xfrm>
              <a:off x="2087465" y="388377"/>
              <a:ext cx="1048001" cy="1048001"/>
              <a:chOff x="4425511" y="776081"/>
              <a:chExt cx="707923" cy="707923"/>
            </a:xfrm>
          </p:grpSpPr>
          <p:sp>
            <p:nvSpPr>
              <p:cNvPr id="6" name="Oval 5">
                <a:extLst>
                  <a:ext uri="{FF2B5EF4-FFF2-40B4-BE49-F238E27FC236}">
                    <a16:creationId xmlns:a16="http://schemas.microsoft.com/office/drawing/2014/main" xmlns="" id="{18DCCC10-FE2E-42FE-B8C8-3C20504669E0}"/>
                  </a:ext>
                </a:extLst>
              </p:cNvPr>
              <p:cNvSpPr/>
              <p:nvPr/>
            </p:nvSpPr>
            <p:spPr>
              <a:xfrm>
                <a:off x="4425511" y="776081"/>
                <a:ext cx="707923" cy="707923"/>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3F8AFFF9-C03E-4597-8387-EA0AC6FAA082}"/>
                  </a:ext>
                </a:extLst>
              </p:cNvPr>
              <p:cNvSpPr/>
              <p:nvPr/>
            </p:nvSpPr>
            <p:spPr>
              <a:xfrm>
                <a:off x="4477098" y="829130"/>
                <a:ext cx="604748" cy="604748"/>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AvantGarde" panose="00000400000000000000" pitchFamily="2" charset="0"/>
                    <a:ea typeface="AvantGarde" panose="00000400000000000000" pitchFamily="2" charset="0"/>
                    <a:cs typeface="AvantGarde" panose="00000400000000000000" pitchFamily="2" charset="0"/>
                  </a:rPr>
                  <a:t>2</a:t>
                </a:r>
                <a:endParaRPr lang="en-US" b="1" dirty="0">
                  <a:solidFill>
                    <a:srgbClr val="FFFF00"/>
                  </a:solidFill>
                  <a:latin typeface="AvantGarde" panose="00000400000000000000" pitchFamily="2" charset="0"/>
                  <a:ea typeface="AvantGarde" panose="00000400000000000000" pitchFamily="2" charset="0"/>
                  <a:cs typeface="AvantGarde" panose="00000400000000000000" pitchFamily="2" charset="0"/>
                </a:endParaRPr>
              </a:p>
            </p:txBody>
          </p:sp>
        </p:grpSp>
      </p:grpSp>
      <p:pic>
        <p:nvPicPr>
          <p:cNvPr id="11" name="Picture 10"/>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36422" y="1504559"/>
            <a:ext cx="6781803" cy="5353441"/>
          </a:xfrm>
          <a:prstGeom prst="rect">
            <a:avLst/>
          </a:prstGeom>
        </p:spPr>
      </p:pic>
      <p:sp>
        <p:nvSpPr>
          <p:cNvPr id="12" name="Rectangle 11"/>
          <p:cNvSpPr/>
          <p:nvPr/>
        </p:nvSpPr>
        <p:spPr>
          <a:xfrm>
            <a:off x="88021" y="2614318"/>
            <a:ext cx="6096000" cy="646331"/>
          </a:xfrm>
          <a:prstGeom prst="rect">
            <a:avLst/>
          </a:prstGeom>
        </p:spPr>
        <p:txBody>
          <a:bodyPr>
            <a:spAutoFit/>
          </a:bodyPr>
          <a:lstStyle/>
          <a:p>
            <a:pPr lvl="1"/>
            <a:r>
              <a:rPr lang="vi-VN"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Vào những ngày nắng</a:t>
            </a:r>
          </a:p>
        </p:txBody>
      </p:sp>
      <p:sp>
        <p:nvSpPr>
          <p:cNvPr id="13" name="Rectangle 12"/>
          <p:cNvSpPr/>
          <p:nvPr/>
        </p:nvSpPr>
        <p:spPr>
          <a:xfrm>
            <a:off x="7071523" y="2584196"/>
            <a:ext cx="3903633" cy="646331"/>
          </a:xfrm>
          <a:prstGeom prst="rect">
            <a:avLst/>
          </a:prstGeom>
        </p:spPr>
        <p:txBody>
          <a:bodyPr wrap="none">
            <a:spAutoFit/>
          </a:bodyPr>
          <a:lstStyle/>
          <a:p>
            <a:pPr lvl="1"/>
            <a:r>
              <a:rPr lang="vi-VN"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Vào mùa mưa</a:t>
            </a:r>
            <a:endParaRPr lang="en-US" dirty="0">
              <a:solidFill>
                <a:srgbClr val="C00000"/>
              </a:solidFill>
            </a:endParaRPr>
          </a:p>
        </p:txBody>
      </p:sp>
      <p:sp>
        <p:nvSpPr>
          <p:cNvPr id="19" name="Rectangle 18"/>
          <p:cNvSpPr/>
          <p:nvPr/>
        </p:nvSpPr>
        <p:spPr>
          <a:xfrm>
            <a:off x="374033" y="3293843"/>
            <a:ext cx="5534926" cy="3539430"/>
          </a:xfrm>
          <a:prstGeom prst="rect">
            <a:avLst/>
          </a:prstGeom>
        </p:spPr>
        <p:txBody>
          <a:bodyPr wrap="square">
            <a:spAutoFit/>
          </a:bodyPr>
          <a:lstStyle/>
          <a:p>
            <a:pPr lvl="1"/>
            <a:r>
              <a:rPr lang="en-US" sz="3200" b="1" dirty="0" smtClean="0">
                <a:latin typeface="AvantGarde" panose="00000400000000000000" pitchFamily="2" charset="0"/>
                <a:ea typeface="AvantGarde" panose="00000400000000000000" pitchFamily="2" charset="0"/>
                <a:cs typeface="AvantGarde" panose="00000400000000000000" pitchFamily="2" charset="0"/>
              </a:rPr>
              <a:t>- </a:t>
            </a:r>
            <a:r>
              <a:rPr lang="en-US" sz="3200" b="1" dirty="0" err="1" smtClean="0">
                <a:latin typeface="AvantGarde" panose="00000400000000000000" pitchFamily="2" charset="0"/>
                <a:ea typeface="AvantGarde" panose="00000400000000000000" pitchFamily="2" charset="0"/>
                <a:cs typeface="AvantGarde" panose="00000400000000000000" pitchFamily="2" charset="0"/>
              </a:rPr>
              <a:t>Dưới</a:t>
            </a:r>
            <a:r>
              <a:rPr lang="en-US" sz="3200" b="1" dirty="0" smtClean="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đất</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chân</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xốp</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nhẹ</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như</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bông</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mặt</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đường</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có</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những</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viên</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đá</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sỏi</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găm</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vào</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bàn</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chân</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những</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người</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đi</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trên</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đường</a:t>
            </a:r>
            <a:r>
              <a:rPr lang="en-US" sz="3200" b="1" dirty="0">
                <a:latin typeface="AvantGarde" panose="00000400000000000000" pitchFamily="2" charset="0"/>
                <a:ea typeface="AvantGarde" panose="00000400000000000000" pitchFamily="2" charset="0"/>
                <a:cs typeface="AvantGarde" panose="00000400000000000000" pitchFamily="2" charset="0"/>
              </a:rPr>
              <a:t>.</a:t>
            </a:r>
          </a:p>
          <a:p>
            <a:pPr marL="1028682" lvl="1" indent="-571500">
              <a:buFontTx/>
              <a:buChar char="-"/>
            </a:pPr>
            <a:endParaRPr lang="vi-VN" sz="32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20" name="Rectangle 19"/>
          <p:cNvSpPr/>
          <p:nvPr/>
        </p:nvSpPr>
        <p:spPr>
          <a:xfrm>
            <a:off x="6555553" y="3260649"/>
            <a:ext cx="5373206" cy="2062103"/>
          </a:xfrm>
          <a:prstGeom prst="rect">
            <a:avLst/>
          </a:prstGeom>
        </p:spPr>
        <p:txBody>
          <a:bodyPr wrap="square">
            <a:spAutoFit/>
          </a:bodyPr>
          <a:lstStyle/>
          <a:p>
            <a:pPr lvl="1"/>
            <a:r>
              <a:rPr lang="en-US" sz="3200" b="1" dirty="0">
                <a:latin typeface="AvantGarde" panose="00000400000000000000" pitchFamily="2" charset="0"/>
                <a:ea typeface="AvantGarde" panose="00000400000000000000" pitchFamily="2" charset="0"/>
                <a:cs typeface="AvantGarde" panose="00000400000000000000" pitchFamily="2" charset="0"/>
              </a:rPr>
              <a:t>- C</a:t>
            </a:r>
            <a:r>
              <a:rPr lang="vi-VN" sz="3200" b="1" dirty="0">
                <a:latin typeface="AvantGarde" panose="00000400000000000000" pitchFamily="2" charset="0"/>
                <a:ea typeface="AvantGarde" panose="00000400000000000000" pitchFamily="2" charset="0"/>
                <a:cs typeface="AvantGarde" panose="00000400000000000000" pitchFamily="2" charset="0"/>
              </a:rPr>
              <a:t>on đường lầy lội </a:t>
            </a:r>
            <a:endParaRPr lang="en-US" sz="3200" b="1" dirty="0">
              <a:latin typeface="AvantGarde" panose="00000400000000000000" pitchFamily="2" charset="0"/>
              <a:ea typeface="AvantGarde" panose="00000400000000000000" pitchFamily="2" charset="0"/>
              <a:cs typeface="AvantGarde" panose="00000400000000000000" pitchFamily="2" charset="0"/>
            </a:endParaRPr>
          </a:p>
          <a:p>
            <a:pPr lvl="1"/>
            <a:r>
              <a:rPr lang="vi-VN" sz="3200" b="1" dirty="0">
                <a:latin typeface="AvantGarde" panose="00000400000000000000" pitchFamily="2" charset="0"/>
                <a:ea typeface="AvantGarde" panose="00000400000000000000" pitchFamily="2" charset="0"/>
                <a:cs typeface="AvantGarde" panose="00000400000000000000" pitchFamily="2" charset="0"/>
              </a:rPr>
              <a:t>và trơn trượt</a:t>
            </a:r>
            <a:r>
              <a:rPr lang="en-US" sz="3200" b="1" dirty="0">
                <a:latin typeface="AvantGarde" panose="00000400000000000000" pitchFamily="2" charset="0"/>
                <a:ea typeface="AvantGarde" panose="00000400000000000000" pitchFamily="2" charset="0"/>
                <a:cs typeface="AvantGarde" panose="00000400000000000000" pitchFamily="2" charset="0"/>
              </a:rPr>
              <a:t>.</a:t>
            </a:r>
            <a:endParaRPr lang="vi-VN" sz="3200" b="1" dirty="0">
              <a:latin typeface="AvantGarde" panose="00000400000000000000" pitchFamily="2" charset="0"/>
              <a:ea typeface="AvantGarde" panose="00000400000000000000" pitchFamily="2" charset="0"/>
              <a:cs typeface="AvantGarde" panose="00000400000000000000" pitchFamily="2" charset="0"/>
            </a:endParaRPr>
          </a:p>
          <a:p>
            <a:pPr lvl="1"/>
            <a:r>
              <a:rPr lang="en-US" sz="3200" b="1" dirty="0">
                <a:latin typeface="AvantGarde" panose="00000400000000000000" pitchFamily="2" charset="0"/>
                <a:ea typeface="AvantGarde" panose="00000400000000000000" pitchFamily="2" charset="0"/>
                <a:cs typeface="AvantGarde" panose="00000400000000000000" pitchFamily="2" charset="0"/>
              </a:rPr>
              <a:t>- N</a:t>
            </a:r>
            <a:r>
              <a:rPr lang="vi-VN" sz="3200" b="1" dirty="0">
                <a:latin typeface="AvantGarde" panose="00000400000000000000" pitchFamily="2" charset="0"/>
                <a:ea typeface="AvantGarde" panose="00000400000000000000" pitchFamily="2" charset="0"/>
                <a:cs typeface="AvantGarde" panose="00000400000000000000" pitchFamily="2" charset="0"/>
              </a:rPr>
              <a:t>hiều khúc đường ngập trong nước lũ. </a:t>
            </a:r>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t="33574" r="3409" b="31715"/>
          <a:stretch>
            <a:fillRect/>
          </a:stretch>
        </p:blipFill>
        <p:spPr bwMode="auto">
          <a:xfrm>
            <a:off x="212673" y="1753490"/>
            <a:ext cx="5615481" cy="45816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759067" y="1735833"/>
            <a:ext cx="6169692" cy="4599264"/>
          </a:xfrm>
          <a:prstGeom prst="rect">
            <a:avLst/>
          </a:prstGeom>
        </p:spPr>
      </p:pic>
    </p:spTree>
    <p:extLst>
      <p:ext uri="{BB962C8B-B14F-4D97-AF65-F5344CB8AC3E}">
        <p14:creationId xmlns:p14="http://schemas.microsoft.com/office/powerpoint/2010/main" val="4084174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DB2DD22-29B2-C4C4-DD77-80D26F326D35}"/>
              </a:ext>
            </a:extLst>
          </p:cNvPr>
          <p:cNvSpPr txBox="1"/>
          <p:nvPr/>
        </p:nvSpPr>
        <p:spPr>
          <a:xfrm>
            <a:off x="991719" y="256117"/>
            <a:ext cx="10115992" cy="1055608"/>
          </a:xfrm>
          <a:prstGeom prst="round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Con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được</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miêu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tả</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như </a:t>
            </a:r>
            <a:r>
              <a:rPr kumimoji="0" lang="vi-VN" sz="2800" b="0" i="0" u="none" strike="noStrike" kern="1200" cap="none" spc="0" normalizeH="0" baseline="0" noProof="0" err="1">
                <a:ln>
                  <a:noFill/>
                </a:ln>
                <a:solidFill>
                  <a:prstClr val="black"/>
                </a:solidFill>
                <a:effectLst/>
                <a:uLnTx/>
                <a:uFillTx/>
                <a:latin typeface="Nunito Black" pitchFamily="2" charset="0"/>
                <a:ea typeface="+mn-ea"/>
                <a:cs typeface="#9Slide03 Arima Madurai Black" panose="020B0604020202020204" charset="0"/>
              </a:rPr>
              <a:t>thế</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nào</a:t>
            </a:r>
            <a:r>
              <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vào những ngày nắng</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endParaRPr>
          </a:p>
        </p:txBody>
      </p:sp>
      <p:sp>
        <p:nvSpPr>
          <p:cNvPr id="19" name="TextBox 18">
            <a:extLst>
              <a:ext uri="{FF2B5EF4-FFF2-40B4-BE49-F238E27FC236}">
                <a16:creationId xmlns:a16="http://schemas.microsoft.com/office/drawing/2014/main" xmlns="" id="{B626A738-1FE8-B7EB-9329-6DF608F3514E}"/>
              </a:ext>
            </a:extLst>
          </p:cNvPr>
          <p:cNvSpPr txBox="1"/>
          <p:nvPr/>
        </p:nvSpPr>
        <p:spPr>
          <a:xfrm>
            <a:off x="602104" y="1311726"/>
            <a:ext cx="10505607" cy="523220"/>
          </a:xfrm>
          <a:prstGeom prst="rect">
            <a:avLst/>
          </a:prstGeom>
          <a:solidFill>
            <a:schemeClr val="bg1"/>
          </a:solidFill>
          <a:ln w="28575">
            <a:noFill/>
            <a:prstDash val="lgDashDotDot"/>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Vào</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những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ngày</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nắng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đất</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dưới</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chân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xốp</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nhẹ</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a:ln>
                  <a:noFill/>
                </a:ln>
                <a:solidFill>
                  <a:srgbClr val="FF0000"/>
                </a:solidFill>
                <a:effectLst/>
                <a:uLnTx/>
                <a:uFillTx/>
                <a:latin typeface="Nunito Black" pitchFamily="2" charset="0"/>
                <a:ea typeface="+mn-ea"/>
                <a:cs typeface="#9Slide03 Arima Madurai Black" panose="020B0604020202020204" charset="0"/>
              </a:rPr>
              <a:t>như bông</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endParaRPr>
          </a:p>
        </p:txBody>
      </p:sp>
      <p:pic>
        <p:nvPicPr>
          <p:cNvPr id="21" name="Picture 20">
            <a:extLst>
              <a:ext uri="{FF2B5EF4-FFF2-40B4-BE49-F238E27FC236}">
                <a16:creationId xmlns:a16="http://schemas.microsoft.com/office/drawing/2014/main" xmlns="" id="{DA462E8E-561A-8511-57C2-CAAF611ED809}"/>
              </a:ext>
            </a:extLst>
          </p:cNvPr>
          <p:cNvPicPr>
            <a:picLocks noChangeAspect="1"/>
          </p:cNvPicPr>
          <p:nvPr/>
        </p:nvPicPr>
        <p:blipFill rotWithShape="1">
          <a:blip r:embed="rId2"/>
          <a:srcRect t="14694" b="21814"/>
          <a:stretch/>
        </p:blipFill>
        <p:spPr>
          <a:xfrm>
            <a:off x="4997" y="109176"/>
            <a:ext cx="1002831" cy="838201"/>
          </a:xfrm>
          <a:prstGeom prst="rect">
            <a:avLst/>
          </a:prstGeom>
        </p:spPr>
      </p:pic>
      <p:pic>
        <p:nvPicPr>
          <p:cNvPr id="2050" name="Picture 2" descr="Thót tim đường đến trường của thầy trò miền núi">
            <a:extLst>
              <a:ext uri="{FF2B5EF4-FFF2-40B4-BE49-F238E27FC236}">
                <a16:creationId xmlns:a16="http://schemas.microsoft.com/office/drawing/2014/main" xmlns="" id="{BCE7F36C-D3A5-58DB-5AED-02982EAF6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93" y="2712107"/>
            <a:ext cx="5016014" cy="3913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Nâng cánh ước mơ từ “Con đường em đến trường”">
            <a:extLst>
              <a:ext uri="{FF2B5EF4-FFF2-40B4-BE49-F238E27FC236}">
                <a16:creationId xmlns:a16="http://schemas.microsoft.com/office/drawing/2014/main" xmlns="" id="{4FB942E8-71C7-F49D-2DB1-EC28FBA5C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4738" y="2679373"/>
            <a:ext cx="4994224" cy="4021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xmlns="" id="{49B23183-B2DD-52F9-8B81-9E482C6ED83B}"/>
              </a:ext>
            </a:extLst>
          </p:cNvPr>
          <p:cNvSpPr txBox="1"/>
          <p:nvPr/>
        </p:nvSpPr>
        <p:spPr>
          <a:xfrm>
            <a:off x="831955" y="1800768"/>
            <a:ext cx="1027575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rPr>
              <a:t>	Mặt đường có những viên đá dăm, hoặc một viên sỏi nhói nhẹ vào gan bàn chân.</a:t>
            </a:r>
          </a:p>
        </p:txBody>
      </p:sp>
    </p:spTree>
    <p:extLst>
      <p:ext uri="{BB962C8B-B14F-4D97-AF65-F5344CB8AC3E}">
        <p14:creationId xmlns:p14="http://schemas.microsoft.com/office/powerpoint/2010/main" val="276934780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barn(inVertical)">
                                      <p:cBhvr>
                                        <p:cTn id="3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DB2DD22-29B2-C4C4-DD77-80D26F326D35}"/>
              </a:ext>
            </a:extLst>
          </p:cNvPr>
          <p:cNvSpPr txBox="1"/>
          <p:nvPr/>
        </p:nvSpPr>
        <p:spPr>
          <a:xfrm>
            <a:off x="991719" y="256117"/>
            <a:ext cx="10115992" cy="1055608"/>
          </a:xfrm>
          <a:prstGeom prst="round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Con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được</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miêu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tả</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như </a:t>
            </a:r>
            <a:r>
              <a:rPr kumimoji="0" lang="vi-VN" sz="2800" b="0" i="0" u="none" strike="noStrike" kern="1200" cap="none" spc="0" normalizeH="0" baseline="0" noProof="0" err="1">
                <a:ln>
                  <a:noFill/>
                </a:ln>
                <a:solidFill>
                  <a:prstClr val="black"/>
                </a:solidFill>
                <a:effectLst/>
                <a:uLnTx/>
                <a:uFillTx/>
                <a:latin typeface="Nunito Black" pitchFamily="2" charset="0"/>
                <a:ea typeface="+mn-ea"/>
                <a:cs typeface="#9Slide03 Arima Madurai Black" panose="020B0604020202020204" charset="0"/>
              </a:rPr>
              <a:t>thế</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nào</a:t>
            </a:r>
            <a:r>
              <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vào những ngày mưa</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endParaRPr>
          </a:p>
        </p:txBody>
      </p:sp>
      <p:pic>
        <p:nvPicPr>
          <p:cNvPr id="21" name="Picture 20">
            <a:extLst>
              <a:ext uri="{FF2B5EF4-FFF2-40B4-BE49-F238E27FC236}">
                <a16:creationId xmlns:a16="http://schemas.microsoft.com/office/drawing/2014/main" xmlns="" id="{DA462E8E-561A-8511-57C2-CAAF611ED809}"/>
              </a:ext>
            </a:extLst>
          </p:cNvPr>
          <p:cNvPicPr>
            <a:picLocks noChangeAspect="1"/>
          </p:cNvPicPr>
          <p:nvPr/>
        </p:nvPicPr>
        <p:blipFill rotWithShape="1">
          <a:blip r:embed="rId2"/>
          <a:srcRect t="14694" b="21814"/>
          <a:stretch/>
        </p:blipFill>
        <p:spPr>
          <a:xfrm>
            <a:off x="4997" y="109176"/>
            <a:ext cx="1002831" cy="838201"/>
          </a:xfrm>
          <a:prstGeom prst="rect">
            <a:avLst/>
          </a:prstGeom>
        </p:spPr>
      </p:pic>
      <p:sp>
        <p:nvSpPr>
          <p:cNvPr id="9" name="TextBox 8">
            <a:extLst>
              <a:ext uri="{FF2B5EF4-FFF2-40B4-BE49-F238E27FC236}">
                <a16:creationId xmlns:a16="http://schemas.microsoft.com/office/drawing/2014/main" xmlns="" id="{EEDED139-7A45-928F-DF0A-1C7C99BDA47F}"/>
              </a:ext>
            </a:extLst>
          </p:cNvPr>
          <p:cNvSpPr txBox="1"/>
          <p:nvPr/>
        </p:nvSpPr>
        <p:spPr>
          <a:xfrm>
            <a:off x="464695" y="5983787"/>
            <a:ext cx="5846163"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Vào mùa mưa con đường lầy lội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 và trơn trượt</a:t>
            </a:r>
            <a:endParaRPr kumimoji="0" lang="en-US" sz="2600" b="0" i="0" u="none" strike="noStrike" kern="1200" cap="none" spc="0" normalizeH="0" baseline="0" noProof="0">
              <a:ln>
                <a:noFill/>
              </a:ln>
              <a:solidFill>
                <a:srgbClr val="FF0000"/>
              </a:solidFill>
              <a:effectLst/>
              <a:uLnTx/>
              <a:uFillTx/>
              <a:latin typeface="Nunito Black" pitchFamily="2" charset="0"/>
              <a:ea typeface="+mn-ea"/>
              <a:cs typeface="+mn-cs"/>
            </a:endParaRPr>
          </a:p>
        </p:txBody>
      </p:sp>
      <p:pic>
        <p:nvPicPr>
          <p:cNvPr id="3076" name="Picture 4" descr="Thương quá đường đến trường của trẻ vùng cao">
            <a:extLst>
              <a:ext uri="{FF2B5EF4-FFF2-40B4-BE49-F238E27FC236}">
                <a16:creationId xmlns:a16="http://schemas.microsoft.com/office/drawing/2014/main" xmlns="" id="{61CDE299-E9C4-AFBE-F78F-05BEDFB26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401" y="1382844"/>
            <a:ext cx="5332750" cy="4600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xmlns="" id="{C4689EAF-7D98-FB59-1D10-22500693A983}"/>
              </a:ext>
            </a:extLst>
          </p:cNvPr>
          <p:cNvSpPr txBox="1"/>
          <p:nvPr/>
        </p:nvSpPr>
        <p:spPr>
          <a:xfrm>
            <a:off x="6662938" y="5983787"/>
            <a:ext cx="5332749"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rPr>
              <a:t>Nhiều khúc đường ngập trong nước lũ.</a:t>
            </a:r>
          </a:p>
        </p:txBody>
      </p:sp>
      <p:pic>
        <p:nvPicPr>
          <p:cNvPr id="3078" name="Picture 6" descr="Mưa lớn diện rộng: Phố núi chìm trong biển nước; nhiều tảng đá to như ngôi  nhà sập xuống mặt đường">
            <a:extLst>
              <a:ext uri="{FF2B5EF4-FFF2-40B4-BE49-F238E27FC236}">
                <a16:creationId xmlns:a16="http://schemas.microsoft.com/office/drawing/2014/main" xmlns="" id="{72BCD0F5-6998-2636-CAFF-00606B089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857" y="1402975"/>
            <a:ext cx="5332750" cy="4489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795262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barn(inVertical)">
                                      <p:cBhvr>
                                        <p:cTn id="22" dur="500"/>
                                        <p:tgtEl>
                                          <p:spTgt spid="307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ian nan đường đến trường của trẻ vùng cao | BÁO QUẢNG NAM ONLINE - Tin tức  mới nhất">
            <a:extLst>
              <a:ext uri="{FF2B5EF4-FFF2-40B4-BE49-F238E27FC236}">
                <a16:creationId xmlns:a16="http://schemas.microsoft.com/office/drawing/2014/main" xmlns="" id="{EFF3382F-3A95-44D6-AF27-E84E1CCA539B}"/>
              </a:ext>
            </a:extLst>
          </p:cNvPr>
          <p:cNvPicPr>
            <a:picLocks noChangeAspect="1" noChangeArrowheads="1"/>
          </p:cNvPicPr>
          <p:nvPr/>
        </p:nvPicPr>
        <p:blipFill rotWithShape="1">
          <a:blip r:embed="rId3">
            <a:duotone>
              <a:prstClr val="black"/>
              <a:prstClr val="white"/>
            </a:duotone>
            <a:extLst>
              <a:ext uri="{28A0092B-C50C-407E-A947-70E740481C1C}">
                <a14:useLocalDpi xmlns:a14="http://schemas.microsoft.com/office/drawing/2010/main" val="0"/>
              </a:ext>
            </a:extLst>
          </a:blip>
          <a:srcRect t="27796" b="11679"/>
          <a:stretch/>
        </p:blipFill>
        <p:spPr bwMode="auto">
          <a:xfrm>
            <a:off x="1" y="10"/>
            <a:ext cx="8129873" cy="6857990"/>
          </a:xfrm>
          <a:custGeom>
            <a:avLst/>
            <a:gdLst/>
            <a:ahLst/>
            <a:cxnLst/>
            <a:rect l="l" t="t" r="r" b="b"/>
            <a:pathLst>
              <a:path w="8129873" h="6858000">
                <a:moveTo>
                  <a:pt x="0" y="0"/>
                </a:moveTo>
                <a:lnTo>
                  <a:pt x="3511013" y="0"/>
                </a:lnTo>
                <a:lnTo>
                  <a:pt x="3645681" y="0"/>
                </a:lnTo>
                <a:lnTo>
                  <a:pt x="6510245" y="0"/>
                </a:lnTo>
                <a:lnTo>
                  <a:pt x="6514251" y="3148"/>
                </a:lnTo>
                <a:cubicBezTo>
                  <a:pt x="7500952" y="817446"/>
                  <a:pt x="8129873" y="2049777"/>
                  <a:pt x="8129873" y="3429000"/>
                </a:cubicBezTo>
                <a:cubicBezTo>
                  <a:pt x="8129873" y="4808224"/>
                  <a:pt x="7500952" y="6040555"/>
                  <a:pt x="6514251" y="6854853"/>
                </a:cubicBezTo>
                <a:lnTo>
                  <a:pt x="6510246" y="6858000"/>
                </a:lnTo>
                <a:lnTo>
                  <a:pt x="3645681" y="6858000"/>
                </a:lnTo>
                <a:lnTo>
                  <a:pt x="3511013"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Học sinh miền núi Hướng Phùng lội bùn đến lớp - Báo Công an Nhân dân điện tử">
            <a:extLst>
              <a:ext uri="{FF2B5EF4-FFF2-40B4-BE49-F238E27FC236}">
                <a16:creationId xmlns:a16="http://schemas.microsoft.com/office/drawing/2014/main" xmlns="" id="{BCCFC670-F9DF-348F-4298-2AC0C08BCD68}"/>
              </a:ext>
            </a:extLst>
          </p:cNvPr>
          <p:cNvPicPr>
            <a:picLocks noChangeAspect="1" noChangeArrowheads="1"/>
          </p:cNvPicPr>
          <p:nvPr/>
        </p:nvPicPr>
        <p:blipFill rotWithShape="1">
          <a:blip r:embed="rId4">
            <a:duotone>
              <a:prstClr val="black"/>
              <a:prstClr val="white"/>
            </a:duotone>
            <a:extLst>
              <a:ext uri="{28A0092B-C50C-407E-A947-70E740481C1C}">
                <a14:useLocalDpi xmlns:a14="http://schemas.microsoft.com/office/drawing/2010/main" val="0"/>
              </a:ext>
            </a:extLst>
          </a:blip>
          <a:srcRect l="21034" r="17526"/>
          <a:stretch/>
        </p:blipFill>
        <p:spPr bwMode="auto">
          <a:xfrm>
            <a:off x="6573903" y="10"/>
            <a:ext cx="5618097" cy="6857990"/>
          </a:xfrm>
          <a:custGeom>
            <a:avLst/>
            <a:gdLst/>
            <a:ahLst/>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1A08F1AE-00D0-60EC-1605-845C74F6498F}"/>
              </a:ext>
            </a:extLst>
          </p:cNvPr>
          <p:cNvSpPr txBox="1"/>
          <p:nvPr/>
        </p:nvSpPr>
        <p:spPr>
          <a:xfrm>
            <a:off x="2953062" y="248055"/>
            <a:ext cx="1648918" cy="578882"/>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Nunito Black" pitchFamily="2" charset="0"/>
                <a:ea typeface="+mn-ea"/>
                <a:cs typeface="+mn-cs"/>
              </a:rPr>
              <a:t>Vất vả</a:t>
            </a:r>
          </a:p>
        </p:txBody>
      </p:sp>
      <p:sp>
        <p:nvSpPr>
          <p:cNvPr id="8" name="TextBox 7">
            <a:extLst>
              <a:ext uri="{FF2B5EF4-FFF2-40B4-BE49-F238E27FC236}">
                <a16:creationId xmlns:a16="http://schemas.microsoft.com/office/drawing/2014/main" xmlns="" id="{4742DDF4-6654-AF55-D8E5-0190EDCBF2CE}"/>
              </a:ext>
            </a:extLst>
          </p:cNvPr>
          <p:cNvSpPr txBox="1"/>
          <p:nvPr/>
        </p:nvSpPr>
        <p:spPr>
          <a:xfrm>
            <a:off x="10375692" y="3429000"/>
            <a:ext cx="1648918" cy="578882"/>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Nunito Black" pitchFamily="2" charset="0"/>
                <a:ea typeface="+mn-ea"/>
                <a:cs typeface="+mn-cs"/>
              </a:rPr>
              <a:t>Khổ cực</a:t>
            </a:r>
          </a:p>
        </p:txBody>
      </p:sp>
      <p:pic>
        <p:nvPicPr>
          <p:cNvPr id="11" name="Picture 4">
            <a:extLst>
              <a:ext uri="{FF2B5EF4-FFF2-40B4-BE49-F238E27FC236}">
                <a16:creationId xmlns:a16="http://schemas.microsoft.com/office/drawing/2014/main" xmlns="" id="{A4AEC307-6B1E-68F0-A8E0-72C6A3AEB4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45151" y="5218819"/>
            <a:ext cx="10502600" cy="1460343"/>
          </a:xfrm>
          <a:prstGeom prst="rect">
            <a:avLst/>
          </a:prstGeom>
        </p:spPr>
      </p:pic>
      <p:sp>
        <p:nvSpPr>
          <p:cNvPr id="13" name="TextBox 12">
            <a:extLst>
              <a:ext uri="{FF2B5EF4-FFF2-40B4-BE49-F238E27FC236}">
                <a16:creationId xmlns:a16="http://schemas.microsoft.com/office/drawing/2014/main" xmlns="" id="{75527149-0628-92D9-72E5-5615BC01F100}"/>
              </a:ext>
            </a:extLst>
          </p:cNvPr>
          <p:cNvSpPr txBox="1"/>
          <p:nvPr/>
        </p:nvSpPr>
        <p:spPr>
          <a:xfrm>
            <a:off x="1144249" y="5568692"/>
            <a:ext cx="900908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C000"/>
                </a:solidFill>
                <a:effectLst/>
                <a:uLnTx/>
                <a:uFillTx/>
                <a:latin typeface="Nunito Black" pitchFamily="2" charset="0"/>
                <a:ea typeface="Times New Roman" panose="02020603050405020304" pitchFamily="18" charset="0"/>
                <a:cs typeface="+mn-cs"/>
              </a:rPr>
              <a:t>Vậy động lực nào đã giúp các bạn vượt qua những khó khăn, vất vả để đến trường mỗi ngày? </a:t>
            </a:r>
            <a:endParaRPr kumimoji="0" lang="en-US" sz="2800" b="0" i="0" u="none" strike="noStrike" kern="1200" cap="none" spc="0" normalizeH="0" baseline="0" noProof="0">
              <a:ln>
                <a:noFill/>
              </a:ln>
              <a:solidFill>
                <a:srgbClr val="FFC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xmlns="" id="{7414DC9A-50C7-6D01-0BE7-C9BD74D7DD2D}"/>
              </a:ext>
            </a:extLst>
          </p:cNvPr>
          <p:cNvSpPr txBox="1"/>
          <p:nvPr/>
        </p:nvSpPr>
        <p:spPr>
          <a:xfrm>
            <a:off x="988831" y="5568692"/>
            <a:ext cx="859998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C000"/>
                </a:solidFill>
                <a:effectLst/>
                <a:uLnTx/>
                <a:uFillTx/>
                <a:latin typeface="Nunito Black" pitchFamily="2" charset="0"/>
                <a:ea typeface="+mn-ea"/>
                <a:cs typeface="+mn-cs"/>
              </a:rPr>
              <a:t>Vì cô giáo đứng đợi ở đoạn đường khó đi để đưa bạn nhỏ đến lớp.</a:t>
            </a:r>
          </a:p>
        </p:txBody>
      </p:sp>
    </p:spTree>
    <p:extLst>
      <p:ext uri="{BB962C8B-B14F-4D97-AF65-F5344CB8AC3E}">
        <p14:creationId xmlns:p14="http://schemas.microsoft.com/office/powerpoint/2010/main" val="82913321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13"/>
                                        </p:tgtEl>
                                        <p:attrNameLst>
                                          <p:attrName>ppt_w</p:attrName>
                                        </p:attrNameLst>
                                      </p:cBhvr>
                                      <p:tavLst>
                                        <p:tav tm="0">
                                          <p:val>
                                            <p:strVal val="ppt_w"/>
                                          </p:val>
                                        </p:tav>
                                        <p:tav tm="100000">
                                          <p:val>
                                            <p:fltVal val="0"/>
                                          </p:val>
                                        </p:tav>
                                      </p:tavLst>
                                    </p:anim>
                                    <p:anim calcmode="lin" valueType="num">
                                      <p:cBhvr>
                                        <p:cTn id="25" dur="500"/>
                                        <p:tgtEl>
                                          <p:spTgt spid="13"/>
                                        </p:tgtEl>
                                        <p:attrNameLst>
                                          <p:attrName>ppt_h</p:attrName>
                                        </p:attrNameLst>
                                      </p:cBhvr>
                                      <p:tavLst>
                                        <p:tav tm="0">
                                          <p:val>
                                            <p:strVal val="ppt_h"/>
                                          </p:val>
                                        </p:tav>
                                        <p:tav tm="100000">
                                          <p:val>
                                            <p:fltVal val="0"/>
                                          </p:val>
                                        </p:tav>
                                      </p:tavLst>
                                    </p:anim>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P spid="13" grpId="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1143A78-B7E8-40C3-B545-E1355013982D}"/>
              </a:ext>
            </a:extLst>
          </p:cNvPr>
          <p:cNvGrpSpPr/>
          <p:nvPr/>
        </p:nvGrpSpPr>
        <p:grpSpPr>
          <a:xfrm>
            <a:off x="168717" y="-136257"/>
            <a:ext cx="1143080" cy="1326189"/>
            <a:chOff x="451413" y="13661"/>
            <a:chExt cx="1143080" cy="1326189"/>
          </a:xfrm>
        </p:grpSpPr>
        <p:sp>
          <p:nvSpPr>
            <p:cNvPr id="2" name="Oval 1">
              <a:extLst>
                <a:ext uri="{FF2B5EF4-FFF2-40B4-BE49-F238E27FC236}">
                  <a16:creationId xmlns:a16="http://schemas.microsoft.com/office/drawing/2014/main" xmlns=""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FF0000"/>
                </a:solidFill>
                <a:latin typeface="UTM Cookies" panose="02040603050506020204" pitchFamily="18" charset="0"/>
              </a:endParaRPr>
            </a:p>
          </p:txBody>
        </p:sp>
        <p:pic>
          <p:nvPicPr>
            <p:cNvPr id="1026"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xmlns=""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D31B853-2819-4971-973F-CD8E1C159947}"/>
                </a:ext>
              </a:extLst>
            </p:cNvPr>
            <p:cNvSpPr txBox="1"/>
            <p:nvPr/>
          </p:nvSpPr>
          <p:spPr>
            <a:xfrm rot="195696">
              <a:off x="687286" y="13661"/>
              <a:ext cx="648183" cy="1092607"/>
            </a:xfrm>
            <a:prstGeom prst="rect">
              <a:avLst/>
            </a:prstGeom>
            <a:noFill/>
          </p:spPr>
          <p:txBody>
            <a:bodyPr wrap="square" rtlCol="0">
              <a:spAutoFit/>
            </a:bodyPr>
            <a:lstStyle/>
            <a:p>
              <a:r>
                <a:rPr lang="en-US" sz="6500">
                  <a:solidFill>
                    <a:srgbClr val="FF0000"/>
                  </a:solidFill>
                  <a:latin typeface="UTM Cookies" panose="02040603050506020204" pitchFamily="18" charset="0"/>
                </a:rPr>
                <a:t>?</a:t>
              </a:r>
              <a:endParaRPr lang="en-US" sz="2400">
                <a:solidFill>
                  <a:srgbClr val="FF0000"/>
                </a:solidFill>
                <a:latin typeface="UTM Cookies" panose="02040603050506020204" pitchFamily="18" charset="0"/>
              </a:endParaRPr>
            </a:p>
          </p:txBody>
        </p:sp>
      </p:grpSp>
      <p:grpSp>
        <p:nvGrpSpPr>
          <p:cNvPr id="9" name="Group 8">
            <a:extLst>
              <a:ext uri="{FF2B5EF4-FFF2-40B4-BE49-F238E27FC236}">
                <a16:creationId xmlns:a16="http://schemas.microsoft.com/office/drawing/2014/main" xmlns="" id="{CEFC104D-8D7D-410C-8827-C9550B10800C}"/>
              </a:ext>
            </a:extLst>
          </p:cNvPr>
          <p:cNvGrpSpPr/>
          <p:nvPr/>
        </p:nvGrpSpPr>
        <p:grpSpPr>
          <a:xfrm>
            <a:off x="1696043" y="712756"/>
            <a:ext cx="9993037" cy="1101013"/>
            <a:chOff x="2087465" y="335364"/>
            <a:chExt cx="9993036" cy="1101014"/>
          </a:xfrm>
        </p:grpSpPr>
        <p:sp>
          <p:nvSpPr>
            <p:cNvPr id="8" name="TextBox 7">
              <a:extLst>
                <a:ext uri="{FF2B5EF4-FFF2-40B4-BE49-F238E27FC236}">
                  <a16:creationId xmlns:a16="http://schemas.microsoft.com/office/drawing/2014/main" xmlns="" id="{62D85724-DC8D-4FC6-BE21-52234C4F3D98}"/>
                </a:ext>
              </a:extLst>
            </p:cNvPr>
            <p:cNvSpPr txBox="1"/>
            <p:nvPr/>
          </p:nvSpPr>
          <p:spPr>
            <a:xfrm>
              <a:off x="2611465" y="335364"/>
              <a:ext cx="9469036" cy="1077219"/>
            </a:xfrm>
            <a:prstGeom prst="rect">
              <a:avLst/>
            </a:prstGeom>
            <a:solidFill>
              <a:schemeClr val="accent6">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lvl="1"/>
              <a:r>
                <a:rPr lang="vi-VN" sz="3200" b="1" dirty="0">
                  <a:latin typeface="AvantGarde" panose="00000400000000000000" pitchFamily="2" charset="0"/>
                  <a:ea typeface="AvantGarde" panose="00000400000000000000" pitchFamily="2" charset="0"/>
                  <a:cs typeface="AvantGarde" panose="00000400000000000000" pitchFamily="2" charset="0"/>
                </a:rPr>
                <a:t>Vì sao các bạn nhỏ không nghỉ một buổi học nào kể cả khi trời mưa rét? </a:t>
              </a:r>
              <a:endParaRPr lang="en-US" sz="3200" b="1" dirty="0">
                <a:latin typeface="AvantGarde" panose="00000400000000000000" pitchFamily="2" charset="0"/>
                <a:ea typeface="AvantGarde" panose="00000400000000000000" pitchFamily="2" charset="0"/>
                <a:cs typeface="AvantGarde" panose="00000400000000000000" pitchFamily="2" charset="0"/>
              </a:endParaRPr>
            </a:p>
          </p:txBody>
        </p:sp>
        <p:grpSp>
          <p:nvGrpSpPr>
            <p:cNvPr id="5" name="Group 4">
              <a:extLst>
                <a:ext uri="{FF2B5EF4-FFF2-40B4-BE49-F238E27FC236}">
                  <a16:creationId xmlns:a16="http://schemas.microsoft.com/office/drawing/2014/main" xmlns="" id="{3F755A20-259D-44D9-8F3C-09675259C20E}"/>
                </a:ext>
              </a:extLst>
            </p:cNvPr>
            <p:cNvGrpSpPr/>
            <p:nvPr/>
          </p:nvGrpSpPr>
          <p:grpSpPr>
            <a:xfrm>
              <a:off x="2087465" y="388377"/>
              <a:ext cx="1048001" cy="1048001"/>
              <a:chOff x="4425511" y="776081"/>
              <a:chExt cx="707923" cy="707923"/>
            </a:xfrm>
          </p:grpSpPr>
          <p:sp>
            <p:nvSpPr>
              <p:cNvPr id="6" name="Oval 5">
                <a:extLst>
                  <a:ext uri="{FF2B5EF4-FFF2-40B4-BE49-F238E27FC236}">
                    <a16:creationId xmlns:a16="http://schemas.microsoft.com/office/drawing/2014/main" xmlns="" id="{18DCCC10-FE2E-42FE-B8C8-3C20504669E0}"/>
                  </a:ext>
                </a:extLst>
              </p:cNvPr>
              <p:cNvSpPr/>
              <p:nvPr/>
            </p:nvSpPr>
            <p:spPr>
              <a:xfrm>
                <a:off x="4425511" y="776081"/>
                <a:ext cx="707923" cy="707923"/>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3F8AFFF9-C03E-4597-8387-EA0AC6FAA082}"/>
                  </a:ext>
                </a:extLst>
              </p:cNvPr>
              <p:cNvSpPr/>
              <p:nvPr/>
            </p:nvSpPr>
            <p:spPr>
              <a:xfrm>
                <a:off x="4477098" y="829130"/>
                <a:ext cx="604748" cy="604748"/>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AvantGarde" panose="00000400000000000000" pitchFamily="2" charset="0"/>
                    <a:ea typeface="AvantGarde" panose="00000400000000000000" pitchFamily="2" charset="0"/>
                    <a:cs typeface="AvantGarde" panose="00000400000000000000" pitchFamily="2" charset="0"/>
                  </a:rPr>
                  <a:t>3</a:t>
                </a:r>
                <a:endParaRPr lang="en-US" b="1" dirty="0">
                  <a:solidFill>
                    <a:srgbClr val="FFFF00"/>
                  </a:solidFill>
                  <a:latin typeface="AvantGarde" panose="00000400000000000000" pitchFamily="2" charset="0"/>
                  <a:ea typeface="AvantGarde" panose="00000400000000000000" pitchFamily="2" charset="0"/>
                  <a:cs typeface="AvantGarde" panose="00000400000000000000" pitchFamily="2" charset="0"/>
                </a:endParaRPr>
              </a:p>
            </p:txBody>
          </p:sp>
        </p:grpSp>
      </p:grpSp>
      <p:sp>
        <p:nvSpPr>
          <p:cNvPr id="10" name="TextBox 9">
            <a:extLst>
              <a:ext uri="{FF2B5EF4-FFF2-40B4-BE49-F238E27FC236}">
                <a16:creationId xmlns:a16="http://schemas.microsoft.com/office/drawing/2014/main" xmlns="" id="{B55EDEAC-E657-4933-B0DA-1CF9CF0A79D3}"/>
              </a:ext>
            </a:extLst>
          </p:cNvPr>
          <p:cNvSpPr txBox="1"/>
          <p:nvPr/>
        </p:nvSpPr>
        <p:spPr>
          <a:xfrm>
            <a:off x="1612915" y="2149560"/>
            <a:ext cx="10285517" cy="1200327"/>
          </a:xfrm>
          <a:prstGeom prst="rect">
            <a:avLst/>
          </a:prstGeom>
          <a:noFill/>
        </p:spPr>
        <p:txBody>
          <a:bodyPr wrap="square" lIns="91436" tIns="45719" rIns="91436" bIns="45719" rtlCol="0">
            <a:spAutoFit/>
          </a:bodyPr>
          <a:lstStyle/>
          <a:p>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Vì</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vi-VN"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cô thường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vi-VN"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đón đường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và</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vi-VN"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đi cùng các bạn nhỏ vào lớp</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vi-VN"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kể cả khi trời mưa rét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16" name="Rectangle 15"/>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49887"/>
            <a:ext cx="12060197" cy="3508113"/>
          </a:xfrm>
          <a:prstGeom prst="rect">
            <a:avLst/>
          </a:prstGeom>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08" y="450163"/>
            <a:ext cx="11513774" cy="594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767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D9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iên giới và khung hình Clip art Vector đồ họa Trường học trẻ em - con png  tải về - Miễn phí trong suốt Phim Hoạt Hì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28600" y="76200"/>
            <a:ext cx="12801600" cy="6781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57600" y="2438401"/>
            <a:ext cx="4572000" cy="193899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438" tIns="45719" rIns="91438" bIns="45719">
            <a:spAutoFit/>
          </a:bodyPr>
          <a:lstStyle/>
          <a:p>
            <a:pPr algn="ctr"/>
            <a:r>
              <a:rPr lang="en-US" sz="6000" b="1" dirty="0">
                <a:ln w="1905"/>
                <a:solidFill>
                  <a:srgbClr val="C00000"/>
                </a:solidFill>
                <a:latin typeface="Tahoma" pitchFamily="34" charset="0"/>
                <a:cs typeface="Tahoma" pitchFamily="34" charset="0"/>
              </a:rPr>
              <a:t>KHỞI ĐỘNG</a:t>
            </a:r>
          </a:p>
        </p:txBody>
      </p:sp>
    </p:spTree>
    <p:extLst>
      <p:ext uri="{BB962C8B-B14F-4D97-AF65-F5344CB8AC3E}">
        <p14:creationId xmlns:p14="http://schemas.microsoft.com/office/powerpoint/2010/main" val="6287699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49" y="819150"/>
            <a:ext cx="5676901" cy="47988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850" y="819150"/>
            <a:ext cx="5791200" cy="4798828"/>
          </a:xfrm>
          <a:prstGeom prst="rect">
            <a:avLst/>
          </a:prstGeom>
        </p:spPr>
      </p:pic>
    </p:spTree>
    <p:extLst>
      <p:ext uri="{BB962C8B-B14F-4D97-AF65-F5344CB8AC3E}">
        <p14:creationId xmlns:p14="http://schemas.microsoft.com/office/powerpoint/2010/main" val="2763258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4288"/>
            <a:ext cx="5772150" cy="332174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5454"/>
          <a:stretch/>
        </p:blipFill>
        <p:spPr>
          <a:xfrm>
            <a:off x="6134100" y="14288"/>
            <a:ext cx="5715000" cy="332174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0" y="3336036"/>
            <a:ext cx="5772150" cy="352196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100" y="3336036"/>
            <a:ext cx="5715000" cy="3521964"/>
          </a:xfrm>
          <a:prstGeom prst="rect">
            <a:avLst/>
          </a:prstGeom>
        </p:spPr>
      </p:pic>
    </p:spTree>
    <p:extLst>
      <p:ext uri="{BB962C8B-B14F-4D97-AF65-F5344CB8AC3E}">
        <p14:creationId xmlns:p14="http://schemas.microsoft.com/office/powerpoint/2010/main" val="36137395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1143A78-B7E8-40C3-B545-E1355013982D}"/>
              </a:ext>
            </a:extLst>
          </p:cNvPr>
          <p:cNvGrpSpPr/>
          <p:nvPr/>
        </p:nvGrpSpPr>
        <p:grpSpPr>
          <a:xfrm>
            <a:off x="168717" y="-136257"/>
            <a:ext cx="1143080" cy="1326189"/>
            <a:chOff x="451413" y="13661"/>
            <a:chExt cx="1143080" cy="1326189"/>
          </a:xfrm>
        </p:grpSpPr>
        <p:sp>
          <p:nvSpPr>
            <p:cNvPr id="2" name="Oval 1">
              <a:extLst>
                <a:ext uri="{FF2B5EF4-FFF2-40B4-BE49-F238E27FC236}">
                  <a16:creationId xmlns:a16="http://schemas.microsoft.com/office/drawing/2014/main" xmlns=""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FF0000"/>
                </a:solidFill>
                <a:latin typeface="UTM Cookies" panose="02040603050506020204" pitchFamily="18" charset="0"/>
              </a:endParaRPr>
            </a:p>
          </p:txBody>
        </p:sp>
        <p:pic>
          <p:nvPicPr>
            <p:cNvPr id="1026"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xmlns=""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D31B853-2819-4971-973F-CD8E1C159947}"/>
                </a:ext>
              </a:extLst>
            </p:cNvPr>
            <p:cNvSpPr txBox="1"/>
            <p:nvPr/>
          </p:nvSpPr>
          <p:spPr>
            <a:xfrm rot="195696">
              <a:off x="687286" y="13661"/>
              <a:ext cx="648183" cy="1092607"/>
            </a:xfrm>
            <a:prstGeom prst="rect">
              <a:avLst/>
            </a:prstGeom>
            <a:noFill/>
          </p:spPr>
          <p:txBody>
            <a:bodyPr wrap="square" rtlCol="0">
              <a:spAutoFit/>
            </a:bodyPr>
            <a:lstStyle/>
            <a:p>
              <a:r>
                <a:rPr lang="en-US" sz="6500">
                  <a:solidFill>
                    <a:srgbClr val="FF0000"/>
                  </a:solidFill>
                  <a:latin typeface="UTM Cookies" panose="02040603050506020204" pitchFamily="18" charset="0"/>
                </a:rPr>
                <a:t>?</a:t>
              </a:r>
              <a:endParaRPr lang="en-US" sz="2400">
                <a:solidFill>
                  <a:srgbClr val="FF0000"/>
                </a:solidFill>
                <a:latin typeface="UTM Cookies" panose="02040603050506020204" pitchFamily="18" charset="0"/>
              </a:endParaRPr>
            </a:p>
          </p:txBody>
        </p:sp>
      </p:grpSp>
      <p:grpSp>
        <p:nvGrpSpPr>
          <p:cNvPr id="9" name="Group 8">
            <a:extLst>
              <a:ext uri="{FF2B5EF4-FFF2-40B4-BE49-F238E27FC236}">
                <a16:creationId xmlns:a16="http://schemas.microsoft.com/office/drawing/2014/main" xmlns="" id="{CEFC104D-8D7D-410C-8827-C9550B10800C}"/>
              </a:ext>
            </a:extLst>
          </p:cNvPr>
          <p:cNvGrpSpPr/>
          <p:nvPr/>
        </p:nvGrpSpPr>
        <p:grpSpPr>
          <a:xfrm>
            <a:off x="1775017" y="579548"/>
            <a:ext cx="8792739" cy="1101013"/>
            <a:chOff x="2087465" y="335364"/>
            <a:chExt cx="8792738" cy="1101014"/>
          </a:xfrm>
        </p:grpSpPr>
        <p:sp>
          <p:nvSpPr>
            <p:cNvPr id="8" name="TextBox 7">
              <a:extLst>
                <a:ext uri="{FF2B5EF4-FFF2-40B4-BE49-F238E27FC236}">
                  <a16:creationId xmlns:a16="http://schemas.microsoft.com/office/drawing/2014/main" xmlns="" id="{62D85724-DC8D-4FC6-BE21-52234C4F3D98}"/>
                </a:ext>
              </a:extLst>
            </p:cNvPr>
            <p:cNvSpPr txBox="1"/>
            <p:nvPr/>
          </p:nvSpPr>
          <p:spPr>
            <a:xfrm>
              <a:off x="2611466" y="335364"/>
              <a:ext cx="8268737" cy="1077219"/>
            </a:xfrm>
            <a:prstGeom prst="rect">
              <a:avLst/>
            </a:prstGeom>
            <a:solidFill>
              <a:schemeClr val="accent6">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lvl="1"/>
              <a:r>
                <a:rPr lang="vi-VN" sz="3200" b="1" dirty="0">
                  <a:latin typeface="AvantGarde" panose="00000400000000000000" pitchFamily="2" charset="0"/>
                  <a:ea typeface="AvantGarde" panose="00000400000000000000" pitchFamily="2" charset="0"/>
                  <a:cs typeface="AvantGarde" panose="00000400000000000000" pitchFamily="2" charset="0"/>
                </a:rPr>
                <a:t>Theo em, bạn nhỏ có tình cảm như thế nào với cô giáo?</a:t>
              </a:r>
              <a:endParaRPr lang="en-US" sz="3200" b="1" dirty="0">
                <a:latin typeface="AvantGarde" panose="00000400000000000000" pitchFamily="2" charset="0"/>
                <a:ea typeface="AvantGarde" panose="00000400000000000000" pitchFamily="2" charset="0"/>
                <a:cs typeface="AvantGarde" panose="00000400000000000000" pitchFamily="2" charset="0"/>
              </a:endParaRPr>
            </a:p>
          </p:txBody>
        </p:sp>
        <p:grpSp>
          <p:nvGrpSpPr>
            <p:cNvPr id="5" name="Group 4">
              <a:extLst>
                <a:ext uri="{FF2B5EF4-FFF2-40B4-BE49-F238E27FC236}">
                  <a16:creationId xmlns:a16="http://schemas.microsoft.com/office/drawing/2014/main" xmlns="" id="{3F755A20-259D-44D9-8F3C-09675259C20E}"/>
                </a:ext>
              </a:extLst>
            </p:cNvPr>
            <p:cNvGrpSpPr/>
            <p:nvPr/>
          </p:nvGrpSpPr>
          <p:grpSpPr>
            <a:xfrm>
              <a:off x="2087465" y="388377"/>
              <a:ext cx="1048001" cy="1048001"/>
              <a:chOff x="4425511" y="776081"/>
              <a:chExt cx="707923" cy="707923"/>
            </a:xfrm>
          </p:grpSpPr>
          <p:sp>
            <p:nvSpPr>
              <p:cNvPr id="6" name="Oval 5">
                <a:extLst>
                  <a:ext uri="{FF2B5EF4-FFF2-40B4-BE49-F238E27FC236}">
                    <a16:creationId xmlns:a16="http://schemas.microsoft.com/office/drawing/2014/main" xmlns="" id="{18DCCC10-FE2E-42FE-B8C8-3C20504669E0}"/>
                  </a:ext>
                </a:extLst>
              </p:cNvPr>
              <p:cNvSpPr/>
              <p:nvPr/>
            </p:nvSpPr>
            <p:spPr>
              <a:xfrm>
                <a:off x="4425511" y="776081"/>
                <a:ext cx="707923" cy="707923"/>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3F8AFFF9-C03E-4597-8387-EA0AC6FAA082}"/>
                  </a:ext>
                </a:extLst>
              </p:cNvPr>
              <p:cNvSpPr/>
              <p:nvPr/>
            </p:nvSpPr>
            <p:spPr>
              <a:xfrm>
                <a:off x="4477098" y="829130"/>
                <a:ext cx="604748" cy="604748"/>
              </a:xfrm>
              <a:prstGeom prst="ellipse">
                <a:avLst/>
              </a:prstGeom>
              <a:solidFill>
                <a:srgbClr val="00B050"/>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solidFill>
                      <a:srgbClr val="FFFF00"/>
                    </a:solidFill>
                    <a:latin typeface="AvantGarde" panose="00000400000000000000" pitchFamily="2" charset="0"/>
                    <a:ea typeface="AvantGarde" panose="00000400000000000000" pitchFamily="2" charset="0"/>
                    <a:cs typeface="AvantGarde" panose="00000400000000000000" pitchFamily="2" charset="0"/>
                  </a:rPr>
                  <a:t>4</a:t>
                </a:r>
                <a:endParaRPr lang="en-US" b="1" dirty="0">
                  <a:solidFill>
                    <a:srgbClr val="FFFF00"/>
                  </a:solidFill>
                  <a:latin typeface="AvantGarde" panose="00000400000000000000" pitchFamily="2" charset="0"/>
                  <a:ea typeface="AvantGarde" panose="00000400000000000000" pitchFamily="2" charset="0"/>
                  <a:cs typeface="AvantGarde" panose="00000400000000000000" pitchFamily="2" charset="0"/>
                </a:endParaRPr>
              </a:p>
            </p:txBody>
          </p:sp>
        </p:grpSp>
      </p:grpSp>
      <p:sp>
        <p:nvSpPr>
          <p:cNvPr id="10" name="TextBox 9">
            <a:extLst>
              <a:ext uri="{FF2B5EF4-FFF2-40B4-BE49-F238E27FC236}">
                <a16:creationId xmlns:a16="http://schemas.microsoft.com/office/drawing/2014/main" xmlns="" id="{B55EDEAC-E657-4933-B0DA-1CF9CF0A79D3}"/>
              </a:ext>
            </a:extLst>
          </p:cNvPr>
          <p:cNvSpPr txBox="1"/>
          <p:nvPr/>
        </p:nvSpPr>
        <p:spPr>
          <a:xfrm>
            <a:off x="2249172" y="1845330"/>
            <a:ext cx="8975202" cy="715087"/>
          </a:xfrm>
          <a:prstGeom prst="roundRect">
            <a:avLst/>
          </a:prstGeom>
          <a:noFill/>
        </p:spPr>
        <p:txBody>
          <a:bodyPr wrap="square" lIns="91436" tIns="45719" rIns="91436" bIns="45719" rtlCol="0">
            <a:spAutoFit/>
          </a:bodyPr>
          <a:lstStyle/>
          <a:p>
            <a:r>
              <a:rPr lang="en-US" sz="3600" b="1" dirty="0" smtClean="0">
                <a:solidFill>
                  <a:srgbClr val="C00000"/>
                </a:solidFill>
                <a:latin typeface="AvantGarde" panose="00000400000000000000" pitchFamily="2" charset="0"/>
                <a:ea typeface="AvantGarde" panose="00000400000000000000" pitchFamily="2" charset="0"/>
                <a:cs typeface="AvantGarde" panose="00000400000000000000" pitchFamily="2" charset="0"/>
              </a:rPr>
              <a:t>B</a:t>
            </a:r>
            <a:r>
              <a:rPr lang="vi-VN"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ạn nhỏ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rất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yêu</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quý</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vi-VN"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cô giáo</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18" name="Rectangle 17"/>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165" y="2202874"/>
            <a:ext cx="5063836" cy="4655126"/>
          </a:xfrm>
          <a:prstGeom prst="rect">
            <a:avLst/>
          </a:prstGeom>
        </p:spPr>
      </p:pic>
      <p:pic>
        <p:nvPicPr>
          <p:cNvPr id="14" name="Picture 2" descr="CHI CỤC DÂN SỐ - KHHGĐ TỈNH ĐẮK LẮK">
            <a:extLst>
              <a:ext uri="{FF2B5EF4-FFF2-40B4-BE49-F238E27FC236}">
                <a16:creationId xmlns:a16="http://schemas.microsoft.com/office/drawing/2014/main" xmlns="" id="{3552B0B0-628E-AD3C-9358-20642CEA84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25" r="3" b="3"/>
          <a:stretch/>
        </p:blipFill>
        <p:spPr bwMode="auto">
          <a:xfrm>
            <a:off x="374033" y="2947713"/>
            <a:ext cx="4914247" cy="30248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100% trẻ em có hoàn cảnh đặc biệt được hưởng các chế độ chính sách | Báo  Dân trí">
            <a:extLst>
              <a:ext uri="{FF2B5EF4-FFF2-40B4-BE49-F238E27FC236}">
                <a16:creationId xmlns:a16="http://schemas.microsoft.com/office/drawing/2014/main" xmlns="" id="{0CF5425A-0C4A-1640-5933-D8571589A4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864" r="-3" b="10519"/>
          <a:stretch/>
        </p:blipFill>
        <p:spPr bwMode="auto">
          <a:xfrm>
            <a:off x="5400022" y="2947713"/>
            <a:ext cx="4917457" cy="302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805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1143A78-B7E8-40C3-B545-E1355013982D}"/>
              </a:ext>
            </a:extLst>
          </p:cNvPr>
          <p:cNvGrpSpPr/>
          <p:nvPr/>
        </p:nvGrpSpPr>
        <p:grpSpPr>
          <a:xfrm>
            <a:off x="168717" y="-136257"/>
            <a:ext cx="1143080" cy="1326189"/>
            <a:chOff x="451413" y="13661"/>
            <a:chExt cx="1143080" cy="1326189"/>
          </a:xfrm>
        </p:grpSpPr>
        <p:sp>
          <p:nvSpPr>
            <p:cNvPr id="2" name="Oval 1">
              <a:extLst>
                <a:ext uri="{FF2B5EF4-FFF2-40B4-BE49-F238E27FC236}">
                  <a16:creationId xmlns:a16="http://schemas.microsoft.com/office/drawing/2014/main" xmlns=""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FF0000"/>
                </a:solidFill>
                <a:latin typeface="UTM Cookies" panose="02040603050506020204" pitchFamily="18" charset="0"/>
              </a:endParaRPr>
            </a:p>
          </p:txBody>
        </p:sp>
        <p:pic>
          <p:nvPicPr>
            <p:cNvPr id="1026"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xmlns=""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D31B853-2819-4971-973F-CD8E1C159947}"/>
                </a:ext>
              </a:extLst>
            </p:cNvPr>
            <p:cNvSpPr txBox="1"/>
            <p:nvPr/>
          </p:nvSpPr>
          <p:spPr>
            <a:xfrm rot="195696">
              <a:off x="687286" y="13661"/>
              <a:ext cx="648183" cy="1092607"/>
            </a:xfrm>
            <a:prstGeom prst="rect">
              <a:avLst/>
            </a:prstGeom>
            <a:noFill/>
          </p:spPr>
          <p:txBody>
            <a:bodyPr wrap="square" rtlCol="0">
              <a:spAutoFit/>
            </a:bodyPr>
            <a:lstStyle/>
            <a:p>
              <a:r>
                <a:rPr lang="en-US" sz="6500">
                  <a:solidFill>
                    <a:srgbClr val="FF0000"/>
                  </a:solidFill>
                  <a:latin typeface="UTM Cookies" panose="02040603050506020204" pitchFamily="18" charset="0"/>
                </a:rPr>
                <a:t>?</a:t>
              </a:r>
              <a:endParaRPr lang="en-US" sz="2400">
                <a:solidFill>
                  <a:srgbClr val="FF0000"/>
                </a:solidFill>
                <a:latin typeface="UTM Cookies" panose="02040603050506020204" pitchFamily="18" charset="0"/>
              </a:endParaRPr>
            </a:p>
          </p:txBody>
        </p:sp>
      </p:grpSp>
      <p:grpSp>
        <p:nvGrpSpPr>
          <p:cNvPr id="9" name="Group 8">
            <a:extLst>
              <a:ext uri="{FF2B5EF4-FFF2-40B4-BE49-F238E27FC236}">
                <a16:creationId xmlns:a16="http://schemas.microsoft.com/office/drawing/2014/main" xmlns="" id="{CEFC104D-8D7D-410C-8827-C9550B10800C}"/>
              </a:ext>
            </a:extLst>
          </p:cNvPr>
          <p:cNvGrpSpPr/>
          <p:nvPr/>
        </p:nvGrpSpPr>
        <p:grpSpPr>
          <a:xfrm>
            <a:off x="2049337" y="484152"/>
            <a:ext cx="9588487" cy="1569660"/>
            <a:chOff x="2087465" y="106762"/>
            <a:chExt cx="9588486" cy="1569661"/>
          </a:xfrm>
        </p:grpSpPr>
        <p:sp>
          <p:nvSpPr>
            <p:cNvPr id="8" name="TextBox 7">
              <a:extLst>
                <a:ext uri="{FF2B5EF4-FFF2-40B4-BE49-F238E27FC236}">
                  <a16:creationId xmlns:a16="http://schemas.microsoft.com/office/drawing/2014/main" xmlns="" id="{62D85724-DC8D-4FC6-BE21-52234C4F3D98}"/>
                </a:ext>
              </a:extLst>
            </p:cNvPr>
            <p:cNvSpPr txBox="1"/>
            <p:nvPr/>
          </p:nvSpPr>
          <p:spPr>
            <a:xfrm>
              <a:off x="2736158" y="106762"/>
              <a:ext cx="8939793" cy="1569661"/>
            </a:xfrm>
            <a:prstGeom prst="rect">
              <a:avLst/>
            </a:prstGeom>
            <a:solidFill>
              <a:schemeClr val="accent6">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lvl="1"/>
              <a:r>
                <a:rPr lang="vi-VN" sz="3200" b="1" dirty="0">
                  <a:latin typeface="AvantGarde" panose="00000400000000000000" pitchFamily="2" charset="0"/>
                  <a:ea typeface="AvantGarde" panose="00000400000000000000" pitchFamily="2" charset="0"/>
                  <a:cs typeface="AvantGarde" panose="00000400000000000000" pitchFamily="2" charset="0"/>
                </a:rPr>
                <a:t>Em có suy nghĩ gì về các bạn nhỏ trong bài đọc và con đường đi học của các bạn?</a:t>
              </a:r>
              <a:endParaRPr lang="en-US" sz="3200" b="1" dirty="0">
                <a:latin typeface="AvantGarde" panose="00000400000000000000" pitchFamily="2" charset="0"/>
                <a:ea typeface="AvantGarde" panose="00000400000000000000" pitchFamily="2" charset="0"/>
                <a:cs typeface="AvantGarde" panose="00000400000000000000" pitchFamily="2" charset="0"/>
              </a:endParaRPr>
            </a:p>
          </p:txBody>
        </p:sp>
        <p:grpSp>
          <p:nvGrpSpPr>
            <p:cNvPr id="5" name="Group 4">
              <a:extLst>
                <a:ext uri="{FF2B5EF4-FFF2-40B4-BE49-F238E27FC236}">
                  <a16:creationId xmlns:a16="http://schemas.microsoft.com/office/drawing/2014/main" xmlns="" id="{3F755A20-259D-44D9-8F3C-09675259C20E}"/>
                </a:ext>
              </a:extLst>
            </p:cNvPr>
            <p:cNvGrpSpPr/>
            <p:nvPr/>
          </p:nvGrpSpPr>
          <p:grpSpPr>
            <a:xfrm>
              <a:off x="2087465" y="388377"/>
              <a:ext cx="1048001" cy="1048001"/>
              <a:chOff x="4425511" y="776081"/>
              <a:chExt cx="707923" cy="707923"/>
            </a:xfrm>
          </p:grpSpPr>
          <p:sp>
            <p:nvSpPr>
              <p:cNvPr id="6" name="Oval 5">
                <a:extLst>
                  <a:ext uri="{FF2B5EF4-FFF2-40B4-BE49-F238E27FC236}">
                    <a16:creationId xmlns:a16="http://schemas.microsoft.com/office/drawing/2014/main" xmlns="" id="{18DCCC10-FE2E-42FE-B8C8-3C20504669E0}"/>
                  </a:ext>
                </a:extLst>
              </p:cNvPr>
              <p:cNvSpPr/>
              <p:nvPr/>
            </p:nvSpPr>
            <p:spPr>
              <a:xfrm>
                <a:off x="4425511" y="776081"/>
                <a:ext cx="707923" cy="707923"/>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3F8AFFF9-C03E-4597-8387-EA0AC6FAA082}"/>
                  </a:ext>
                </a:extLst>
              </p:cNvPr>
              <p:cNvSpPr/>
              <p:nvPr/>
            </p:nvSpPr>
            <p:spPr>
              <a:xfrm>
                <a:off x="4477098" y="829130"/>
                <a:ext cx="604748" cy="604748"/>
              </a:xfrm>
              <a:prstGeom prst="ellipse">
                <a:avLst/>
              </a:prstGeom>
              <a:solidFill>
                <a:srgbClr val="00B050"/>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solidFill>
                      <a:srgbClr val="FFFF00"/>
                    </a:solidFill>
                    <a:latin typeface="AvantGarde" panose="00000400000000000000" pitchFamily="2" charset="0"/>
                    <a:ea typeface="AvantGarde" panose="00000400000000000000" pitchFamily="2" charset="0"/>
                    <a:cs typeface="AvantGarde" panose="00000400000000000000" pitchFamily="2" charset="0"/>
                  </a:rPr>
                  <a:t>5</a:t>
                </a:r>
                <a:endParaRPr lang="en-US" b="1" dirty="0">
                  <a:solidFill>
                    <a:srgbClr val="FFFF00"/>
                  </a:solidFill>
                  <a:latin typeface="AvantGarde" panose="00000400000000000000" pitchFamily="2" charset="0"/>
                  <a:ea typeface="AvantGarde" panose="00000400000000000000" pitchFamily="2" charset="0"/>
                  <a:cs typeface="AvantGarde" panose="00000400000000000000" pitchFamily="2" charset="0"/>
                </a:endParaRPr>
              </a:p>
            </p:txBody>
          </p:sp>
        </p:grpSp>
      </p:grpSp>
      <p:sp>
        <p:nvSpPr>
          <p:cNvPr id="18" name="Rectangle 17"/>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79216"/>
            <a:ext cx="12192000" cy="6653444"/>
          </a:xfrm>
          <a:prstGeom prst="rect">
            <a:avLst/>
          </a:prstGeom>
        </p:spPr>
      </p:pic>
      <p:pic>
        <p:nvPicPr>
          <p:cNvPr id="13" name="Picture 3">
            <a:extLst>
              <a:ext uri="{FF2B5EF4-FFF2-40B4-BE49-F238E27FC236}">
                <a16:creationId xmlns:a16="http://schemas.microsoft.com/office/drawing/2014/main" xmlns="" id="{C5DE05DA-739D-0402-EB3F-386C2A1FFE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08323" y="2667261"/>
            <a:ext cx="8972219" cy="3066867"/>
          </a:xfrm>
          <a:prstGeom prst="rect">
            <a:avLst/>
          </a:prstGeom>
        </p:spPr>
      </p:pic>
      <p:sp>
        <p:nvSpPr>
          <p:cNvPr id="14" name="TextBox 13">
            <a:extLst>
              <a:ext uri="{FF2B5EF4-FFF2-40B4-BE49-F238E27FC236}">
                <a16:creationId xmlns:a16="http://schemas.microsoft.com/office/drawing/2014/main" xmlns="" id="{25F798B2-D5E7-7E5D-A4A4-FEC4F2EA41C2}"/>
              </a:ext>
            </a:extLst>
          </p:cNvPr>
          <p:cNvSpPr txBox="1"/>
          <p:nvPr/>
        </p:nvSpPr>
        <p:spPr>
          <a:xfrm>
            <a:off x="1986094" y="2923806"/>
            <a:ext cx="8016676" cy="2553776"/>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đường</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trường</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nhỏ</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rất</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vất</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vả</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khó</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khăn</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nhưng</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vẫn</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chịu</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khó</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học</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Trên</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đường</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học</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rất</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vui</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vẻ</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nói</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chuyện</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ăn</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quả</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lạc</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tiên</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thi</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xem</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ai</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chạy</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nhanh</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hơn</a:t>
            </a:r>
            <a:r>
              <a:rPr kumimoji="0" lang="en-US" sz="2800" b="0" i="0"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09915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xmlns="" id="{906C662E-D704-4973-BFB9-62DD17EA46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61EAB3-31B1-428A-BD92-7B9C6C953356}"/>
              </a:ext>
            </a:extLst>
          </p:cNvPr>
          <p:cNvSpPr txBox="1"/>
          <p:nvPr/>
        </p:nvSpPr>
        <p:spPr>
          <a:xfrm>
            <a:off x="3595256" y="558973"/>
            <a:ext cx="4197764" cy="923328"/>
          </a:xfrm>
          <a:prstGeom prst="rect">
            <a:avLst/>
          </a:prstGeom>
          <a:noFill/>
        </p:spPr>
        <p:txBody>
          <a:bodyPr wrap="square" lIns="91436" tIns="45719" rIns="91436" bIns="45719" rtlCol="0">
            <a:spAutoFit/>
          </a:bodyPr>
          <a:lstStyle/>
          <a:p>
            <a:pPr algn="ctr"/>
            <a:r>
              <a:rPr lang="en-US" sz="5400" dirty="0" err="1">
                <a:solidFill>
                  <a:srgbClr val="FF0000"/>
                </a:solidFill>
                <a:latin typeface="HP-087" panose="020B0803050302020204" pitchFamily="34" charset="0"/>
              </a:rPr>
              <a:t>Nội</a:t>
            </a:r>
            <a:r>
              <a:rPr lang="en-US" sz="5400" dirty="0">
                <a:solidFill>
                  <a:srgbClr val="FF0000"/>
                </a:solidFill>
                <a:latin typeface="HP-087" panose="020B0803050302020204" pitchFamily="34" charset="0"/>
              </a:rPr>
              <a:t> dung</a:t>
            </a:r>
          </a:p>
        </p:txBody>
      </p:sp>
      <p:sp>
        <p:nvSpPr>
          <p:cNvPr id="5" name="TextBox 4">
            <a:extLst>
              <a:ext uri="{FF2B5EF4-FFF2-40B4-BE49-F238E27FC236}">
                <a16:creationId xmlns:a16="http://schemas.microsoft.com/office/drawing/2014/main" xmlns="" id="{CBAD0903-06BC-4210-8833-E07DFF776FEA}"/>
              </a:ext>
            </a:extLst>
          </p:cNvPr>
          <p:cNvSpPr txBox="1"/>
          <p:nvPr/>
        </p:nvSpPr>
        <p:spPr>
          <a:xfrm>
            <a:off x="270164" y="1627755"/>
            <a:ext cx="11263745" cy="1754324"/>
          </a:xfrm>
          <a:prstGeom prst="rect">
            <a:avLst/>
          </a:prstGeom>
          <a:noFill/>
        </p:spPr>
        <p:txBody>
          <a:bodyPr wrap="square" lIns="91436" tIns="45719" rIns="91436" bIns="45719" rtlCol="0">
            <a:spAutoFit/>
          </a:bodyPr>
          <a:lstStyle/>
          <a:p>
            <a:pPr algn="just"/>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nói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600" dirty="0">
                <a:latin typeface="Arial-Rounded" panose="020B0500000000000000" pitchFamily="34" charset="0"/>
                <a:ea typeface="Arial-Rounded" panose="020B0500000000000000" pitchFamily="34" charset="0"/>
                <a:cs typeface="Arial-Rounded" panose="020B0500000000000000" pitchFamily="34" charset="0"/>
              </a:rPr>
              <a:t> con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tới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vùng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cao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gian</a:t>
            </a:r>
            <a:r>
              <a:rPr lang="en-US" sz="3600" dirty="0">
                <a:latin typeface="Arial-Rounded" panose="020B0500000000000000" pitchFamily="34" charset="0"/>
                <a:ea typeface="Arial-Rounded" panose="020B0500000000000000" pitchFamily="34" charset="0"/>
                <a:cs typeface="Arial-Rounded" panose="020B0500000000000000" pitchFamily="34" charset="0"/>
              </a:rPr>
              <a:t> nan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cô</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thật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đáng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trân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trọng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2935648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396" b="100000" l="0" r="100000">
                        <a14:foregroundMark x1="24224" y1="61980" x2="1398" y2="93069"/>
                        <a14:foregroundMark x1="22671" y1="57822" x2="155" y2="59604"/>
                        <a14:foregroundMark x1="97826" y1="12673" x2="66460" y2="34851"/>
                        <a14:foregroundMark x1="96273" y1="26337" x2="70031" y2="46337"/>
                        <a14:foregroundMark x1="69876" y1="48911" x2="67236" y2="56832"/>
                        <a14:backgroundMark x1="20652" y1="24158" x2="47671" y2="40396"/>
                      </a14:backgroundRemoval>
                    </a14:imgEffect>
                  </a14:imgLayer>
                </a14:imgProps>
              </a:ext>
              <a:ext uri="{28A0092B-C50C-407E-A947-70E740481C1C}">
                <a14:useLocalDpi xmlns:a14="http://schemas.microsoft.com/office/drawing/2010/main" val="0"/>
              </a:ext>
            </a:extLst>
          </a:blip>
          <a:stretch>
            <a:fillRect/>
          </a:stretch>
        </p:blipFill>
        <p:spPr>
          <a:xfrm>
            <a:off x="1950720" y="411480"/>
            <a:ext cx="8199123" cy="6080760"/>
          </a:xfrm>
          <a:prstGeom prst="rect">
            <a:avLst/>
          </a:prstGeom>
        </p:spPr>
      </p:pic>
      <p:sp>
        <p:nvSpPr>
          <p:cNvPr id="3" name="Rectangle 2"/>
          <p:cNvSpPr/>
          <p:nvPr/>
        </p:nvSpPr>
        <p:spPr>
          <a:xfrm>
            <a:off x="10834260" y="6"/>
            <a:ext cx="1357745" cy="1094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spTree>
    <p:extLst>
      <p:ext uri="{BB962C8B-B14F-4D97-AF65-F5344CB8AC3E}">
        <p14:creationId xmlns:p14="http://schemas.microsoft.com/office/powerpoint/2010/main" val="3186021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1783080"/>
            <a:ext cx="12207240" cy="5135880"/>
          </a:xfrm>
          <a:prstGeom prst="rect">
            <a:avLst/>
          </a:prstGeom>
        </p:spPr>
      </p:pic>
      <p:sp>
        <p:nvSpPr>
          <p:cNvPr id="2" name="Rectangle: Rounded Corners 1">
            <a:extLst>
              <a:ext uri="{FF2B5EF4-FFF2-40B4-BE49-F238E27FC236}">
                <a16:creationId xmlns:a16="http://schemas.microsoft.com/office/drawing/2014/main" xmlns="" id="{A7ED4554-DE57-4D03-9103-09BD028693FC}"/>
              </a:ext>
            </a:extLst>
          </p:cNvPr>
          <p:cNvSpPr/>
          <p:nvPr/>
        </p:nvSpPr>
        <p:spPr>
          <a:xfrm>
            <a:off x="3284891" y="592632"/>
            <a:ext cx="8368592" cy="1519921"/>
          </a:xfrm>
          <a:prstGeom prst="roundRect">
            <a:avLst/>
          </a:prstGeom>
          <a:solidFill>
            <a:schemeClr val="bg1"/>
          </a:solidFill>
          <a:ln w="28575">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r>
              <a:rPr lang="vi-VN" sz="3600" dirty="0">
                <a:solidFill>
                  <a:schemeClr val="tx1"/>
                </a:solidFill>
                <a:latin typeface="AvantGarde" panose="00000400000000000000" pitchFamily="2" charset="0"/>
                <a:ea typeface="AvantGarde" panose="00000400000000000000" pitchFamily="2" charset="0"/>
                <a:cs typeface="AvantGarde" panose="00000400000000000000" pitchFamily="2" charset="0"/>
              </a:rPr>
              <a:t>Em thích quan sát những gì trên đường đi học?</a:t>
            </a:r>
            <a:endParaRPr lang="en-US" sz="3600" dirty="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075877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3">
            <a:extLst>
              <a:ext uri="{FF2B5EF4-FFF2-40B4-BE49-F238E27FC236}">
                <a16:creationId xmlns:a16="http://schemas.microsoft.com/office/drawing/2014/main" xmlns="" id="{B0245E1E-34C2-4602-92BD-32D28438DFCE}"/>
              </a:ext>
            </a:extLst>
          </p:cNvPr>
          <p:cNvSpPr/>
          <p:nvPr/>
        </p:nvSpPr>
        <p:spPr>
          <a:xfrm>
            <a:off x="555286" y="768826"/>
            <a:ext cx="8450141" cy="1289150"/>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Quan</a:t>
            </a:r>
            <a:r>
              <a:rPr lang="en-US" sz="3600"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sát</a:t>
            </a:r>
            <a:r>
              <a:rPr lang="en-US" sz="3600"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tranh</a:t>
            </a:r>
            <a:r>
              <a:rPr lang="en-US" sz="3600"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và</a:t>
            </a:r>
            <a:r>
              <a:rPr lang="en-US" sz="3600"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cho</a:t>
            </a:r>
            <a:r>
              <a:rPr lang="en-US" sz="3600"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cô</a:t>
            </a:r>
            <a:r>
              <a:rPr lang="en-US" sz="3600"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biết</a:t>
            </a:r>
            <a:r>
              <a:rPr lang="en-US" sz="3600"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trong</a:t>
            </a:r>
            <a:r>
              <a:rPr lang="en-US" sz="3600"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tranh</a:t>
            </a:r>
            <a:r>
              <a:rPr lang="en-US" sz="3600"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vẽ</a:t>
            </a:r>
            <a:r>
              <a:rPr lang="en-US" sz="3600"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gì</a:t>
            </a:r>
            <a:r>
              <a:rPr lang="en-US" sz="3600"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7" name="Rectangle 6"/>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
            <a:ext cx="12192000" cy="685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xmlns="" id="{4506297C-F0E3-424E-94A7-2B0089CD2EC2}"/>
              </a:ext>
            </a:extLst>
          </p:cNvPr>
          <p:cNvSpPr txBox="1"/>
          <p:nvPr/>
        </p:nvSpPr>
        <p:spPr>
          <a:xfrm>
            <a:off x="394542" y="768826"/>
            <a:ext cx="11118590" cy="830995"/>
          </a:xfrm>
          <a:prstGeom prst="rect">
            <a:avLst/>
          </a:prstGeom>
          <a:noFill/>
        </p:spPr>
        <p:txBody>
          <a:bodyPr wrap="square" lIns="91436" tIns="45719" rIns="91436" bIns="45719" rtlCol="0">
            <a:spAutoFit/>
          </a:bodyPr>
          <a:lstStyle/>
          <a:p>
            <a:r>
              <a:rPr lang="vi-VN" sz="48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CON ĐƯỜNG ĐẾN TRƯỜNG</a:t>
            </a:r>
            <a:endParaRPr lang="en-US" sz="48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18476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xmlns="" id="{CE62D586-326A-427D-B01F-C3EE65227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12192000" cy="6857999"/>
          </a:xfrm>
          <a:prstGeom prst="rect">
            <a:avLst/>
          </a:prstGeom>
        </p:spPr>
      </p:pic>
      <p:sp>
        <p:nvSpPr>
          <p:cNvPr id="4" name="TextBox 3">
            <a:extLst>
              <a:ext uri="{FF2B5EF4-FFF2-40B4-BE49-F238E27FC236}">
                <a16:creationId xmlns:a16="http://schemas.microsoft.com/office/drawing/2014/main" xmlns="" id="{178A1716-9C92-4832-BEED-32C1DEA71223}"/>
              </a:ext>
            </a:extLst>
          </p:cNvPr>
          <p:cNvSpPr txBox="1"/>
          <p:nvPr/>
        </p:nvSpPr>
        <p:spPr>
          <a:xfrm>
            <a:off x="1053299" y="775510"/>
            <a:ext cx="10590836" cy="738662"/>
          </a:xfrm>
          <a:prstGeom prst="rect">
            <a:avLst/>
          </a:prstGeom>
          <a:noFill/>
        </p:spPr>
        <p:txBody>
          <a:bodyPr wrap="square" lIns="91436" tIns="45719" rIns="91436" bIns="45719" rtlCol="0">
            <a:spAutoFit/>
          </a:bodyPr>
          <a:lstStyle/>
          <a:p>
            <a:r>
              <a:rPr lang="en-US" sz="4200" b="1">
                <a:solidFill>
                  <a:schemeClr val="bg1"/>
                </a:solidFill>
                <a:latin typeface="HP001 4 hàng" panose="020B0603050302020204" pitchFamily="34" charset="0"/>
              </a:rPr>
              <a:t>Thứ	ngày	</a:t>
            </a:r>
            <a:r>
              <a:rPr lang="el-GR" sz="4200" b="1">
                <a:solidFill>
                  <a:schemeClr val="bg1"/>
                </a:solidFill>
                <a:latin typeface="HP001 4 hàng" panose="020B0603050302020204" pitchFamily="34" charset="0"/>
              </a:rPr>
              <a:t>κ</a:t>
            </a:r>
            <a:r>
              <a:rPr lang="en-US" sz="4200" b="1">
                <a:solidFill>
                  <a:schemeClr val="bg1"/>
                </a:solidFill>
                <a:latin typeface="HP001 4 hàng" panose="020B0603050302020204" pitchFamily="34" charset="0"/>
              </a:rPr>
              <a:t>áng	năm 202…</a:t>
            </a:r>
          </a:p>
        </p:txBody>
      </p:sp>
      <p:sp>
        <p:nvSpPr>
          <p:cNvPr id="5" name="TextBox 4">
            <a:extLst>
              <a:ext uri="{FF2B5EF4-FFF2-40B4-BE49-F238E27FC236}">
                <a16:creationId xmlns:a16="http://schemas.microsoft.com/office/drawing/2014/main" xmlns="" id="{9C3907CC-8D70-4C0B-B256-0EC8BFB6ECB8}"/>
              </a:ext>
            </a:extLst>
          </p:cNvPr>
          <p:cNvSpPr txBox="1"/>
          <p:nvPr/>
        </p:nvSpPr>
        <p:spPr>
          <a:xfrm>
            <a:off x="3520636" y="1654997"/>
            <a:ext cx="3574649" cy="738662"/>
          </a:xfrm>
          <a:prstGeom prst="rect">
            <a:avLst/>
          </a:prstGeom>
          <a:noFill/>
        </p:spPr>
        <p:txBody>
          <a:bodyPr wrap="square" lIns="91436" tIns="45719" rIns="91436" bIns="45719" rtlCol="0">
            <a:spAutoFit/>
          </a:bodyPr>
          <a:lstStyle/>
          <a:p>
            <a:r>
              <a:rPr lang="en-US" sz="4200" b="1">
                <a:solidFill>
                  <a:schemeClr val="bg1"/>
                </a:solidFill>
                <a:latin typeface="HP001 4 hàng" panose="020B0603050302020204" pitchFamily="34" charset="0"/>
              </a:rPr>
              <a:t>T</a:t>
            </a:r>
            <a:r>
              <a:rPr lang="el-GR" sz="4200" b="1">
                <a:solidFill>
                  <a:schemeClr val="bg1"/>
                </a:solidFill>
                <a:latin typeface="HP001 4 hàng" panose="020B0603050302020204" pitchFamily="34" charset="0"/>
              </a:rPr>
              <a:t>Η</a:t>
            </a:r>
            <a:r>
              <a:rPr lang="en-US" sz="4200" b="1">
                <a:solidFill>
                  <a:schemeClr val="bg1"/>
                </a:solidFill>
                <a:latin typeface="HP001 4 hàng" panose="020B0603050302020204" pitchFamily="34" charset="0"/>
              </a:rPr>
              <a:t>Ğng V</a:t>
            </a:r>
            <a:r>
              <a:rPr lang="el-GR" sz="4200" b="1">
                <a:solidFill>
                  <a:schemeClr val="bg1"/>
                </a:solidFill>
                <a:latin typeface="HP001 4 hàng" panose="020B0603050302020204" pitchFamily="34" charset="0"/>
              </a:rPr>
              <a:t>Η</a:t>
            </a:r>
            <a:r>
              <a:rPr lang="en-US" sz="4200" b="1">
                <a:solidFill>
                  <a:schemeClr val="bg1"/>
                </a:solidFill>
                <a:latin typeface="HP001 4 hàng" panose="020B0603050302020204" pitchFamily="34" charset="0"/>
              </a:rPr>
              <a:t>İ</a:t>
            </a:r>
            <a:r>
              <a:rPr lang="el-GR" sz="4200" b="1">
                <a:solidFill>
                  <a:schemeClr val="bg1"/>
                </a:solidFill>
                <a:latin typeface="HP001 4 hàng" panose="020B0603050302020204" pitchFamily="34" charset="0"/>
              </a:rPr>
              <a:t>Ι</a:t>
            </a:r>
            <a:endParaRPr lang="en-US" sz="4200" b="1">
              <a:solidFill>
                <a:schemeClr val="bg1"/>
              </a:solidFill>
              <a:latin typeface="HP001 4 hàng" panose="020B0603050302020204" pitchFamily="34" charset="0"/>
            </a:endParaRPr>
          </a:p>
        </p:txBody>
      </p:sp>
      <p:sp>
        <p:nvSpPr>
          <p:cNvPr id="6" name="TextBox 5">
            <a:extLst>
              <a:ext uri="{FF2B5EF4-FFF2-40B4-BE49-F238E27FC236}">
                <a16:creationId xmlns:a16="http://schemas.microsoft.com/office/drawing/2014/main" xmlns="" id="{193B131B-8AE9-4782-B752-FB9549E4FEF1}"/>
              </a:ext>
            </a:extLst>
          </p:cNvPr>
          <p:cNvSpPr txBox="1"/>
          <p:nvPr/>
        </p:nvSpPr>
        <p:spPr>
          <a:xfrm>
            <a:off x="4343404" y="2534485"/>
            <a:ext cx="3574649" cy="738662"/>
          </a:xfrm>
          <a:prstGeom prst="rect">
            <a:avLst/>
          </a:prstGeom>
          <a:noFill/>
        </p:spPr>
        <p:txBody>
          <a:bodyPr wrap="square" lIns="91436" tIns="45719" rIns="91436" bIns="45719" rtlCol="0">
            <a:spAutoFit/>
          </a:bodyPr>
          <a:lstStyle/>
          <a:p>
            <a:r>
              <a:rPr lang="en-US" sz="4200" b="1" dirty="0" err="1">
                <a:solidFill>
                  <a:schemeClr val="bg1"/>
                </a:solidFill>
                <a:latin typeface="HP001 4 hàng" panose="020B0603050302020204" pitchFamily="34" charset="0"/>
              </a:rPr>
              <a:t>Bài</a:t>
            </a:r>
            <a:r>
              <a:rPr lang="en-US" sz="4200" b="1" dirty="0">
                <a:solidFill>
                  <a:schemeClr val="bg1"/>
                </a:solidFill>
                <a:latin typeface="HP001 4 hàng" panose="020B0603050302020204" pitchFamily="34" charset="0"/>
              </a:rPr>
              <a:t> 9</a:t>
            </a:r>
          </a:p>
        </p:txBody>
      </p:sp>
      <p:sp>
        <p:nvSpPr>
          <p:cNvPr id="7" name="TextBox 6">
            <a:extLst>
              <a:ext uri="{FF2B5EF4-FFF2-40B4-BE49-F238E27FC236}">
                <a16:creationId xmlns:a16="http://schemas.microsoft.com/office/drawing/2014/main" xmlns="" id="{3EB1625D-9A27-4929-B89F-6981262DC377}"/>
              </a:ext>
            </a:extLst>
          </p:cNvPr>
          <p:cNvSpPr txBox="1"/>
          <p:nvPr/>
        </p:nvSpPr>
        <p:spPr>
          <a:xfrm>
            <a:off x="1684419" y="3428443"/>
            <a:ext cx="7531769" cy="738662"/>
          </a:xfrm>
          <a:prstGeom prst="rect">
            <a:avLst/>
          </a:prstGeom>
          <a:noFill/>
        </p:spPr>
        <p:txBody>
          <a:bodyPr wrap="square" lIns="91436" tIns="45719" rIns="91436" bIns="45719" rtlCol="0">
            <a:spAutoFit/>
          </a:bodyPr>
          <a:lstStyle/>
          <a:p>
            <a:r>
              <a:rPr lang="en-US" sz="4200" b="1" dirty="0" err="1">
                <a:solidFill>
                  <a:srgbClr val="FFC000"/>
                </a:solidFill>
                <a:latin typeface="HP001 4 hàng" panose="020B0603050302020204" pitchFamily="34" charset="0"/>
              </a:rPr>
              <a:t>Đǌ</a:t>
            </a:r>
            <a:r>
              <a:rPr lang="en-US" sz="4200" b="1" dirty="0">
                <a:solidFill>
                  <a:srgbClr val="FFC000"/>
                </a:solidFill>
                <a:latin typeface="HP001 4 hàng" panose="020B0603050302020204" pitchFamily="34" charset="0"/>
              </a:rPr>
              <a:t>: </a:t>
            </a:r>
            <a:r>
              <a:rPr lang="vi-VN" sz="4200" b="1" dirty="0">
                <a:solidFill>
                  <a:srgbClr val="FFC000"/>
                </a:solidFill>
                <a:latin typeface="HP001 4 hàng" panose="020B0603050302020204" pitchFamily="34" charset="0"/>
              </a:rPr>
              <a:t>CΪ đưŊg ΑĞn ǇrưŊg</a:t>
            </a:r>
            <a:endParaRPr lang="en-US" sz="4200" b="1" dirty="0">
              <a:solidFill>
                <a:srgbClr val="FFC000"/>
              </a:solidFill>
              <a:latin typeface="HP001 4 hàng" panose="020B0603050302020204" pitchFamily="34" charset="0"/>
            </a:endParaRPr>
          </a:p>
        </p:txBody>
      </p:sp>
    </p:spTree>
    <p:extLst>
      <p:ext uri="{BB962C8B-B14F-4D97-AF65-F5344CB8AC3E}">
        <p14:creationId xmlns:p14="http://schemas.microsoft.com/office/powerpoint/2010/main" val="3448759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4">
            <a:extLst>
              <a:ext uri="{FF2B5EF4-FFF2-40B4-BE49-F238E27FC236}">
                <a16:creationId xmlns:a16="http://schemas.microsoft.com/office/drawing/2014/main" xmlns="" id="{45163969-32EC-44FB-B287-8BF346CB5B07}"/>
              </a:ext>
            </a:extLst>
          </p:cNvPr>
          <p:cNvSpPr/>
          <p:nvPr/>
        </p:nvSpPr>
        <p:spPr>
          <a:xfrm>
            <a:off x="14068" y="694492"/>
            <a:ext cx="12074175" cy="6424128"/>
          </a:xfrm>
          <a:prstGeom prst="roundRect">
            <a:avLst>
              <a:gd name="adj" fmla="val 0"/>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p</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dép nhựa và bước đi bằng cách bấm mười đầu ngón chân xuống mặt đường. Đôi khi chúng tôi phải đi cắt qua từng cánh rừng vầu, rừng nứa vì </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nhiều khúc đường ngập trong nước lũ. </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cô lẫn vào bàn chân học</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trò trên con đường </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đi học. Ấy là do nhiều hôm mưa rét, cô thường</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đón</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đường, đi cùng</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chúng tôi vào lớp. Vì thế</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tôi chẳng nghỉ buổi học nào.</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Đỗ Đăng Dương</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Rectangle: Rounded Corners 1">
            <a:extLst>
              <a:ext uri="{FF2B5EF4-FFF2-40B4-BE49-F238E27FC236}">
                <a16:creationId xmlns:a16="http://schemas.microsoft.com/office/drawing/2014/main" xmlns="" id="{DAC908DA-FE46-4F31-BB8B-62BF8EC70649}"/>
              </a:ext>
            </a:extLst>
          </p:cNvPr>
          <p:cNvSpPr/>
          <p:nvPr/>
        </p:nvSpPr>
        <p:spPr>
          <a:xfrm>
            <a:off x="3884807" y="28099"/>
            <a:ext cx="4921147" cy="571239"/>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r>
              <a:rPr lang="vi-VN" sz="2900" b="1" dirty="0">
                <a:solidFill>
                  <a:schemeClr val="accent5">
                    <a:lumMod val="50000"/>
                  </a:schemeClr>
                </a:solidFill>
                <a:latin typeface="AvantGarde" panose="00000400000000000000" pitchFamily="2" charset="0"/>
                <a:ea typeface="AvantGarde" panose="00000400000000000000" pitchFamily="2" charset="0"/>
                <a:cs typeface="AvantGarde" panose="00000400000000000000" pitchFamily="2" charset="0"/>
              </a:rPr>
              <a:t>Con đường đến trường</a:t>
            </a:r>
            <a:endParaRPr lang="en-US" sz="2900" b="1" dirty="0">
              <a:solidFill>
                <a:schemeClr val="accent5">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3" name="Rectangle 12"/>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grpSp>
        <p:nvGrpSpPr>
          <p:cNvPr id="17" name="Group 16"/>
          <p:cNvGrpSpPr/>
          <p:nvPr/>
        </p:nvGrpSpPr>
        <p:grpSpPr>
          <a:xfrm>
            <a:off x="0" y="-7668"/>
            <a:ext cx="2935705" cy="702159"/>
            <a:chOff x="0" y="-7668"/>
            <a:chExt cx="2935705" cy="70215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68"/>
              <a:ext cx="2935705" cy="702159"/>
            </a:xfrm>
            <a:prstGeom prst="rect">
              <a:avLst/>
            </a:prstGeom>
          </p:spPr>
        </p:pic>
        <p:sp>
          <p:nvSpPr>
            <p:cNvPr id="14" name="TextBox 13"/>
            <p:cNvSpPr txBox="1"/>
            <p:nvPr/>
          </p:nvSpPr>
          <p:spPr>
            <a:xfrm>
              <a:off x="502652" y="122803"/>
              <a:ext cx="1930399" cy="461665"/>
            </a:xfrm>
            <a:prstGeom prst="rect">
              <a:avLst/>
            </a:prstGeom>
            <a:noFill/>
          </p:spPr>
          <p:txBody>
            <a:bodyPr wrap="square" rtlCol="0">
              <a:spAutoFit/>
            </a:bodyPr>
            <a:lstStyle/>
            <a:p>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Đọc</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mẫu</a:t>
              </a:r>
              <a:endPar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936566" y="3906556"/>
            <a:ext cx="6169692" cy="3012404"/>
          </a:xfrm>
          <a:prstGeom prst="rect">
            <a:avLst/>
          </a:prstGeom>
        </p:spPr>
      </p:pic>
    </p:spTree>
    <p:extLst>
      <p:ext uri="{BB962C8B-B14F-4D97-AF65-F5344CB8AC3E}">
        <p14:creationId xmlns:p14="http://schemas.microsoft.com/office/powerpoint/2010/main" val="91637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4">
            <a:extLst>
              <a:ext uri="{FF2B5EF4-FFF2-40B4-BE49-F238E27FC236}">
                <a16:creationId xmlns:a16="http://schemas.microsoft.com/office/drawing/2014/main" xmlns="" id="{45163969-32EC-44FB-B287-8BF346CB5B07}"/>
              </a:ext>
            </a:extLst>
          </p:cNvPr>
          <p:cNvSpPr/>
          <p:nvPr/>
        </p:nvSpPr>
        <p:spPr>
          <a:xfrm>
            <a:off x="14068" y="694492"/>
            <a:ext cx="12074175" cy="6424128"/>
          </a:xfrm>
          <a:prstGeom prst="roundRect">
            <a:avLst>
              <a:gd name="adj" fmla="val 0"/>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p</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dép nhựa và bước đi bằng cách bấm mười đầu ngón chân xuống mặt đường. Đôi khi chúng tôi phải đi cắt qua từng cánh rừng vầu, rừng nứa vì </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nhiều khúc đường ngập trong nước lũ. </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cô lẫn vào bàn chân học</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trò trên con đường </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đi học. Ấy là do nhiều hôm mưa rét, cô thường</a:t>
            </a:r>
            <a:endPar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đón</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đường, đi cùng</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chúng tôi vào lớp. Vì thế</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tôi chẳng nghỉ buổi học nào.</a:t>
            </a:r>
          </a:p>
          <a:p>
            <a:pPr algn="just"/>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Đỗ Đăng Dương</a:t>
            </a:r>
            <a:r>
              <a:rPr lang="en-US" sz="22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Rectangle: Rounded Corners 1">
            <a:extLst>
              <a:ext uri="{FF2B5EF4-FFF2-40B4-BE49-F238E27FC236}">
                <a16:creationId xmlns:a16="http://schemas.microsoft.com/office/drawing/2014/main" xmlns="" id="{DAC908DA-FE46-4F31-BB8B-62BF8EC70649}"/>
              </a:ext>
            </a:extLst>
          </p:cNvPr>
          <p:cNvSpPr/>
          <p:nvPr/>
        </p:nvSpPr>
        <p:spPr>
          <a:xfrm>
            <a:off x="3884807" y="28099"/>
            <a:ext cx="4921147" cy="571239"/>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r>
              <a:rPr lang="vi-VN" sz="2900" b="1" dirty="0">
                <a:solidFill>
                  <a:schemeClr val="accent5">
                    <a:lumMod val="50000"/>
                  </a:schemeClr>
                </a:solidFill>
                <a:latin typeface="AvantGarde" panose="00000400000000000000" pitchFamily="2" charset="0"/>
                <a:ea typeface="AvantGarde" panose="00000400000000000000" pitchFamily="2" charset="0"/>
                <a:cs typeface="AvantGarde" panose="00000400000000000000" pitchFamily="2" charset="0"/>
              </a:rPr>
              <a:t>Con đường đến trường</a:t>
            </a:r>
            <a:endParaRPr lang="en-US" sz="2900" b="1" dirty="0">
              <a:solidFill>
                <a:schemeClr val="accent5">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3" name="Rectangle 12"/>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grpSp>
        <p:nvGrpSpPr>
          <p:cNvPr id="17" name="Group 16"/>
          <p:cNvGrpSpPr/>
          <p:nvPr/>
        </p:nvGrpSpPr>
        <p:grpSpPr>
          <a:xfrm>
            <a:off x="0" y="-236"/>
            <a:ext cx="2935705" cy="702159"/>
            <a:chOff x="0" y="-7668"/>
            <a:chExt cx="2935705" cy="70215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68"/>
              <a:ext cx="2935705" cy="702159"/>
            </a:xfrm>
            <a:prstGeom prst="rect">
              <a:avLst/>
            </a:prstGeom>
          </p:spPr>
        </p:pic>
        <p:sp>
          <p:nvSpPr>
            <p:cNvPr id="14" name="TextBox 13"/>
            <p:cNvSpPr txBox="1"/>
            <p:nvPr/>
          </p:nvSpPr>
          <p:spPr>
            <a:xfrm>
              <a:off x="502652" y="122803"/>
              <a:ext cx="1930399" cy="461665"/>
            </a:xfrm>
            <a:prstGeom prst="rect">
              <a:avLst/>
            </a:prstGeom>
            <a:noFill/>
          </p:spPr>
          <p:txBody>
            <a:bodyPr wrap="square" rtlCol="0">
              <a:spAutoFit/>
            </a:bodyPr>
            <a:lstStyle/>
            <a:p>
              <a:r>
                <a:rPr lang="vi-VN"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Chia đoạn</a:t>
              </a: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936566" y="3906556"/>
            <a:ext cx="6169692" cy="3012404"/>
          </a:xfrm>
          <a:prstGeom prst="rect">
            <a:avLst/>
          </a:prstGeom>
        </p:spPr>
      </p:pic>
      <p:grpSp>
        <p:nvGrpSpPr>
          <p:cNvPr id="10" name="Group 9"/>
          <p:cNvGrpSpPr/>
          <p:nvPr/>
        </p:nvGrpSpPr>
        <p:grpSpPr>
          <a:xfrm>
            <a:off x="0" y="-236"/>
            <a:ext cx="2935705" cy="702159"/>
            <a:chOff x="0" y="-7668"/>
            <a:chExt cx="2935705" cy="70215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68"/>
              <a:ext cx="2935705" cy="702159"/>
            </a:xfrm>
            <a:prstGeom prst="rect">
              <a:avLst/>
            </a:prstGeom>
          </p:spPr>
        </p:pic>
        <p:sp>
          <p:nvSpPr>
            <p:cNvPr id="16" name="TextBox 15"/>
            <p:cNvSpPr txBox="1"/>
            <p:nvPr/>
          </p:nvSpPr>
          <p:spPr>
            <a:xfrm>
              <a:off x="319772" y="122803"/>
              <a:ext cx="2259872" cy="461665"/>
            </a:xfrm>
            <a:prstGeom prst="rect">
              <a:avLst/>
            </a:prstGeom>
            <a:noFill/>
          </p:spPr>
          <p:txBody>
            <a:bodyPr wrap="square" rtlCol="0">
              <a:spAutoFit/>
            </a:bodyPr>
            <a:lstStyle/>
            <a:p>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Đọc</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nối</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tiếp</a:t>
              </a:r>
              <a:endPar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1306741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dir="cw">
                                      <p:cBhvr override="childStyle">
                                        <p:cTn id="11" dur="1100" fill="hold"/>
                                        <p:tgtEl>
                                          <p:spTgt spid="15">
                                            <p:txEl>
                                              <p:pRg st="0" end="0"/>
                                            </p:txEl>
                                          </p:spTgt>
                                        </p:tgtEl>
                                        <p:attrNameLst>
                                          <p:attrName>style.color</p:attrName>
                                        </p:attrNameLst>
                                      </p:cBhvr>
                                      <p:to>
                                        <a:schemeClr val="accent2"/>
                                      </p:to>
                                    </p:animClr>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1100" fill="hold"/>
                                        <p:tgtEl>
                                          <p:spTgt spid="15">
                                            <p:txEl>
                                              <p:pRg st="1" end="1"/>
                                            </p:txEl>
                                          </p:spTgt>
                                        </p:tgtEl>
                                        <p:attrNameLst>
                                          <p:attrName>style.color</p:attrName>
                                        </p:attrNameLst>
                                      </p:cBhvr>
                                      <p:to>
                                        <a:srgbClr val="C00000"/>
                                      </p:to>
                                    </p:animClr>
                                  </p:childTnLst>
                                </p:cTn>
                              </p:par>
                            </p:childTnLst>
                          </p:cTn>
                        </p:par>
                      </p:childTnLst>
                    </p:cTn>
                  </p:par>
                  <p:par>
                    <p:cTn id="16" fill="hold">
                      <p:stCondLst>
                        <p:cond delay="indefinite"/>
                      </p:stCondLst>
                      <p:childTnLst>
                        <p:par>
                          <p:cTn id="17" fill="hold">
                            <p:stCondLst>
                              <p:cond delay="0"/>
                            </p:stCondLst>
                            <p:childTnLst>
                              <p:par>
                                <p:cTn id="18" presetID="3" presetClass="emph" presetSubtype="2" fill="hold" nodeType="clickEffect">
                                  <p:stCondLst>
                                    <p:cond delay="0"/>
                                  </p:stCondLst>
                                  <p:childTnLst>
                                    <p:animClr clrSpc="rgb" dir="cw">
                                      <p:cBhvr override="childStyle">
                                        <p:cTn id="19" dur="1100" fill="hold"/>
                                        <p:tgtEl>
                                          <p:spTgt spid="15">
                                            <p:txEl>
                                              <p:pRg st="2" end="2"/>
                                            </p:txEl>
                                          </p:spTgt>
                                        </p:tgtEl>
                                        <p:attrNameLst>
                                          <p:attrName>style.color</p:attrName>
                                        </p:attrNameLst>
                                      </p:cBhvr>
                                      <p:to>
                                        <a:srgbClr val="002060"/>
                                      </p:to>
                                    </p:animClr>
                                  </p:childTnLst>
                                </p:cTn>
                              </p:par>
                              <p:par>
                                <p:cTn id="20" presetID="3" presetClass="emph" presetSubtype="2" fill="hold" nodeType="withEffect">
                                  <p:stCondLst>
                                    <p:cond delay="0"/>
                                  </p:stCondLst>
                                  <p:childTnLst>
                                    <p:animClr clrSpc="rgb" dir="cw">
                                      <p:cBhvr override="childStyle">
                                        <p:cTn id="21" dur="1000" fill="hold"/>
                                        <p:tgtEl>
                                          <p:spTgt spid="15">
                                            <p:txEl>
                                              <p:pRg st="3" end="3"/>
                                            </p:txEl>
                                          </p:spTgt>
                                        </p:tgtEl>
                                        <p:attrNameLst>
                                          <p:attrName>style.color</p:attrName>
                                        </p:attrNameLst>
                                      </p:cBhvr>
                                      <p:to>
                                        <a:srgbClr val="002060"/>
                                      </p:to>
                                    </p:animClr>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dir="cw">
                                      <p:cBhvr override="childStyle">
                                        <p:cTn id="25" dur="800" fill="hold"/>
                                        <p:tgtEl>
                                          <p:spTgt spid="15">
                                            <p:txEl>
                                              <p:pRg st="4" end="4"/>
                                            </p:txEl>
                                          </p:spTgt>
                                        </p:tgtEl>
                                        <p:attrNameLst>
                                          <p:attrName>style.color</p:attrName>
                                        </p:attrNameLst>
                                      </p:cBhvr>
                                      <p:to>
                                        <a:srgbClr val="7030A0"/>
                                      </p:to>
                                    </p:animClr>
                                  </p:childTnLst>
                                </p:cTn>
                              </p:par>
                              <p:par>
                                <p:cTn id="26" presetID="3" presetClass="emph" presetSubtype="2" fill="hold" nodeType="withEffect">
                                  <p:stCondLst>
                                    <p:cond delay="0"/>
                                  </p:stCondLst>
                                  <p:childTnLst>
                                    <p:animClr clrSpc="rgb" dir="cw">
                                      <p:cBhvr override="childStyle">
                                        <p:cTn id="27" dur="1100" fill="hold"/>
                                        <p:tgtEl>
                                          <p:spTgt spid="15">
                                            <p:txEl>
                                              <p:pRg st="5" end="5"/>
                                            </p:txEl>
                                          </p:spTgt>
                                        </p:tgtEl>
                                        <p:attrNameLst>
                                          <p:attrName>style.color</p:attrName>
                                        </p:attrNameLst>
                                      </p:cBhvr>
                                      <p:to>
                                        <a:srgbClr val="7030A0"/>
                                      </p:to>
                                    </p:animClr>
                                  </p:childTnLst>
                                </p:cTn>
                              </p:par>
                              <p:par>
                                <p:cTn id="28" presetID="3" presetClass="emph" presetSubtype="2" fill="hold" nodeType="withEffect">
                                  <p:stCondLst>
                                    <p:cond delay="0"/>
                                  </p:stCondLst>
                                  <p:childTnLst>
                                    <p:animClr clrSpc="rgb" dir="cw">
                                      <p:cBhvr override="childStyle">
                                        <p:cTn id="29" dur="1100" fill="hold"/>
                                        <p:tgtEl>
                                          <p:spTgt spid="15">
                                            <p:txEl>
                                              <p:pRg st="6" end="6"/>
                                            </p:txEl>
                                          </p:spTgt>
                                        </p:tgtEl>
                                        <p:attrNameLst>
                                          <p:attrName>style.color</p:attrName>
                                        </p:attrNameLst>
                                      </p:cBhvr>
                                      <p:to>
                                        <a:srgbClr val="7030A0"/>
                                      </p:to>
                                    </p:animClr>
                                  </p:childTnLst>
                                </p:cTn>
                              </p:par>
                              <p:par>
                                <p:cTn id="30" presetID="3" presetClass="emph" presetSubtype="2" fill="hold" nodeType="withEffect">
                                  <p:stCondLst>
                                    <p:cond delay="0"/>
                                  </p:stCondLst>
                                  <p:childTnLst>
                                    <p:animClr clrSpc="rgb" dir="cw">
                                      <p:cBhvr override="childStyle">
                                        <p:cTn id="31" dur="1000" fill="hold"/>
                                        <p:tgtEl>
                                          <p:spTgt spid="15">
                                            <p:txEl>
                                              <p:pRg st="7" end="7"/>
                                            </p:txEl>
                                          </p:spTgt>
                                        </p:tgtEl>
                                        <p:attrNameLst>
                                          <p:attrName>style.color</p:attrName>
                                        </p:attrNameLst>
                                      </p:cBhvr>
                                      <p:to>
                                        <a:srgbClr val="7030A0"/>
                                      </p:to>
                                    </p:animClr>
                                  </p:childTnLst>
                                </p:cTn>
                              </p:par>
                              <p:par>
                                <p:cTn id="32" presetID="3" presetClass="emph" presetSubtype="2" fill="hold" nodeType="withEffect">
                                  <p:stCondLst>
                                    <p:cond delay="0"/>
                                  </p:stCondLst>
                                  <p:childTnLst>
                                    <p:animClr clrSpc="rgb" dir="cw">
                                      <p:cBhvr override="childStyle">
                                        <p:cTn id="33" dur="1000" fill="hold"/>
                                        <p:tgtEl>
                                          <p:spTgt spid="15">
                                            <p:txEl>
                                              <p:pRg st="8" end="8"/>
                                            </p:txEl>
                                          </p:spTgt>
                                        </p:tgtEl>
                                        <p:attrNameLst>
                                          <p:attrName>style.color</p:attrName>
                                        </p:attrNameLst>
                                      </p:cBhvr>
                                      <p:to>
                                        <a:srgbClr val="7030A0"/>
                                      </p:to>
                                    </p:animClr>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D082DF27-07B5-400A-BD0C-493709409129}"/>
              </a:ext>
            </a:extLst>
          </p:cNvPr>
          <p:cNvGrpSpPr/>
          <p:nvPr/>
        </p:nvGrpSpPr>
        <p:grpSpPr>
          <a:xfrm>
            <a:off x="18391" y="1094515"/>
            <a:ext cx="5987846" cy="4588975"/>
            <a:chOff x="108154" y="553998"/>
            <a:chExt cx="5987846" cy="4588975"/>
          </a:xfrm>
        </p:grpSpPr>
        <p:grpSp>
          <p:nvGrpSpPr>
            <p:cNvPr id="11" name="Group 10">
              <a:extLst>
                <a:ext uri="{FF2B5EF4-FFF2-40B4-BE49-F238E27FC236}">
                  <a16:creationId xmlns:a16="http://schemas.microsoft.com/office/drawing/2014/main" xmlns="" id="{2DE9175F-9723-4E43-9781-AF2F9BAABE77}"/>
                </a:ext>
              </a:extLst>
            </p:cNvPr>
            <p:cNvGrpSpPr/>
            <p:nvPr/>
          </p:nvGrpSpPr>
          <p:grpSpPr>
            <a:xfrm>
              <a:off x="108154" y="553998"/>
              <a:ext cx="707923" cy="707923"/>
              <a:chOff x="8003458" y="943897"/>
              <a:chExt cx="707923" cy="707923"/>
            </a:xfrm>
          </p:grpSpPr>
          <p:sp>
            <p:nvSpPr>
              <p:cNvPr id="9" name="Oval 8">
                <a:extLst>
                  <a:ext uri="{FF2B5EF4-FFF2-40B4-BE49-F238E27FC236}">
                    <a16:creationId xmlns:a16="http://schemas.microsoft.com/office/drawing/2014/main" xmlns="" id="{B8121C9F-F2CF-40D2-9449-6872BFBF0727}"/>
                  </a:ext>
                </a:extLst>
              </p:cNvPr>
              <p:cNvSpPr/>
              <p:nvPr/>
            </p:nvSpPr>
            <p:spPr>
              <a:xfrm>
                <a:off x="8003458" y="943897"/>
                <a:ext cx="707923" cy="707923"/>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171E24F7-003D-4000-BD52-E928111469C5}"/>
                  </a:ext>
                </a:extLst>
              </p:cNvPr>
              <p:cNvSpPr/>
              <p:nvPr/>
            </p:nvSpPr>
            <p:spPr>
              <a:xfrm>
                <a:off x="8079657" y="1020096"/>
                <a:ext cx="555523" cy="555523"/>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vantGarde" panose="00000400000000000000" pitchFamily="2" charset="0"/>
                    <a:ea typeface="AvantGarde" panose="00000400000000000000" pitchFamily="2" charset="0"/>
                    <a:cs typeface="AvantGarde" panose="00000400000000000000" pitchFamily="2" charset="0"/>
                  </a:rPr>
                  <a:t>1</a:t>
                </a:r>
                <a:endParaRPr lang="en-US" b="1" dirty="0">
                  <a:latin typeface="AvantGarde" panose="00000400000000000000" pitchFamily="2" charset="0"/>
                  <a:ea typeface="AvantGarde" panose="00000400000000000000" pitchFamily="2" charset="0"/>
                  <a:cs typeface="AvantGarde" panose="00000400000000000000" pitchFamily="2" charset="0"/>
                </a:endParaRPr>
              </a:p>
            </p:txBody>
          </p:sp>
        </p:grpSp>
        <p:sp>
          <p:nvSpPr>
            <p:cNvPr id="7" name="TextBox 6">
              <a:extLst>
                <a:ext uri="{FF2B5EF4-FFF2-40B4-BE49-F238E27FC236}">
                  <a16:creationId xmlns:a16="http://schemas.microsoft.com/office/drawing/2014/main" xmlns="" id="{ECD9D32D-E206-4515-921B-9A61D88097B6}"/>
                </a:ext>
              </a:extLst>
            </p:cNvPr>
            <p:cNvSpPr txBox="1"/>
            <p:nvPr/>
          </p:nvSpPr>
          <p:spPr>
            <a:xfrm>
              <a:off x="816076" y="741768"/>
              <a:ext cx="5279924" cy="4401205"/>
            </a:xfrm>
            <a:prstGeom prst="rect">
              <a:avLst/>
            </a:prstGeom>
            <a:noFill/>
            <a:ln>
              <a:noFill/>
            </a:ln>
          </p:spPr>
          <p:txBody>
            <a:bodyPr wrap="square">
              <a:spAutoFit/>
            </a:bodyPr>
            <a:lstStyle/>
            <a:p>
              <a:pPr algn="just"/>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a:t>
              </a:r>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p</a:t>
              </a:r>
              <a:r>
                <a:rPr lang="vi-VN"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endParaRPr lang="vi-VN" sz="2800" b="1" dirty="0">
                <a:solidFill>
                  <a:schemeClr val="tx1">
                    <a:lumMod val="95000"/>
                    <a:lumOff val="5000"/>
                  </a:schemeClr>
                </a:solidFill>
                <a:latin typeface="AvantGarde" pitchFamily="2" charset="0"/>
                <a:ea typeface="AvantGarde" pitchFamily="2" charset="0"/>
                <a:cs typeface="AvantGarde" pitchFamily="2" charset="0"/>
              </a:endParaRPr>
            </a:p>
          </p:txBody>
        </p:sp>
      </p:grpSp>
      <p:sp>
        <p:nvSpPr>
          <p:cNvPr id="20" name="Rectangle 19"/>
          <p:cNvSpPr/>
          <p:nvPr/>
        </p:nvSpPr>
        <p:spPr>
          <a:xfrm>
            <a:off x="6345381" y="6359824"/>
            <a:ext cx="5846619" cy="4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spcCol="0" rtlCol="0" anchor="ctr"/>
          <a:lstStyle/>
          <a:p>
            <a:pPr algn="ctr"/>
            <a:endParaRPr lang="en-US"/>
          </a:p>
        </p:txBody>
      </p:sp>
      <p:grpSp>
        <p:nvGrpSpPr>
          <p:cNvPr id="24" name="Group 23">
            <a:extLst>
              <a:ext uri="{FF2B5EF4-FFF2-40B4-BE49-F238E27FC236}">
                <a16:creationId xmlns:a16="http://schemas.microsoft.com/office/drawing/2014/main" xmlns="" id="{429EE515-2CD7-4DB4-AAA7-AD2269B961DF}"/>
              </a:ext>
            </a:extLst>
          </p:cNvPr>
          <p:cNvGrpSpPr/>
          <p:nvPr/>
        </p:nvGrpSpPr>
        <p:grpSpPr>
          <a:xfrm>
            <a:off x="2718660" y="4292138"/>
            <a:ext cx="298860" cy="474562"/>
            <a:chOff x="4750193" y="5915370"/>
            <a:chExt cx="219339" cy="574220"/>
          </a:xfrm>
        </p:grpSpPr>
        <p:cxnSp>
          <p:nvCxnSpPr>
            <p:cNvPr id="25" name="Straight Connector 24">
              <a:extLst>
                <a:ext uri="{FF2B5EF4-FFF2-40B4-BE49-F238E27FC236}">
                  <a16:creationId xmlns:a16="http://schemas.microsoft.com/office/drawing/2014/main" xmlns="" id="{0189C7D9-F7A1-4039-AFA0-63A26053ACEE}"/>
                </a:ext>
              </a:extLst>
            </p:cNvPr>
            <p:cNvCxnSpPr/>
            <p:nvPr/>
          </p:nvCxnSpPr>
          <p:spPr>
            <a:xfrm flipH="1">
              <a:off x="4750193" y="5915370"/>
              <a:ext cx="173620" cy="5742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BAEC2B94-975B-4035-9B89-2239D78DECA8}"/>
                </a:ext>
              </a:extLst>
            </p:cNvPr>
            <p:cNvCxnSpPr/>
            <p:nvPr/>
          </p:nvCxnSpPr>
          <p:spPr>
            <a:xfrm flipH="1">
              <a:off x="4795912" y="5915370"/>
              <a:ext cx="173620" cy="5742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xmlns="" id="{3CD0A287-E6F6-4C23-90C8-F0B60D51A9DA}"/>
              </a:ext>
            </a:extLst>
          </p:cNvPr>
          <p:cNvCxnSpPr/>
          <p:nvPr/>
        </p:nvCxnSpPr>
        <p:spPr>
          <a:xfrm flipH="1">
            <a:off x="5891562" y="3452407"/>
            <a:ext cx="118585" cy="4314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0" y="-25482"/>
            <a:ext cx="3465095" cy="843008"/>
            <a:chOff x="0" y="-25482"/>
            <a:chExt cx="3465095" cy="843008"/>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482"/>
              <a:ext cx="3465095" cy="843008"/>
            </a:xfrm>
            <a:prstGeom prst="rect">
              <a:avLst/>
            </a:prstGeom>
          </p:spPr>
        </p:pic>
        <p:sp>
          <p:nvSpPr>
            <p:cNvPr id="33" name="TextBox 32"/>
            <p:cNvSpPr txBox="1"/>
            <p:nvPr/>
          </p:nvSpPr>
          <p:spPr>
            <a:xfrm>
              <a:off x="196831" y="196053"/>
              <a:ext cx="2815483" cy="461665"/>
            </a:xfrm>
            <a:prstGeom prst="rect">
              <a:avLst/>
            </a:prstGeom>
            <a:noFill/>
          </p:spPr>
          <p:txBody>
            <a:bodyPr wrap="square" rtlCol="0">
              <a:spAutoFit/>
            </a:bodyPr>
            <a:lstStyle/>
            <a:p>
              <a:r>
                <a:rPr lang="vi-VN"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Luyện đọc đoạn</a:t>
              </a:r>
            </a:p>
          </p:txBody>
        </p:sp>
      </p:grpSp>
      <p:sp>
        <p:nvSpPr>
          <p:cNvPr id="34" name="Rectangle: Rounded Corners 1">
            <a:extLst>
              <a:ext uri="{FF2B5EF4-FFF2-40B4-BE49-F238E27FC236}">
                <a16:creationId xmlns:a16="http://schemas.microsoft.com/office/drawing/2014/main" xmlns="" id="{DAC908DA-FE46-4F31-BB8B-62BF8EC70649}"/>
              </a:ext>
            </a:extLst>
          </p:cNvPr>
          <p:cNvSpPr/>
          <p:nvPr/>
        </p:nvSpPr>
        <p:spPr>
          <a:xfrm>
            <a:off x="3884807" y="28099"/>
            <a:ext cx="4921147" cy="571239"/>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r>
              <a:rPr lang="vi-VN" sz="2900" b="1" dirty="0">
                <a:solidFill>
                  <a:schemeClr val="accent5">
                    <a:lumMod val="50000"/>
                  </a:schemeClr>
                </a:solidFill>
                <a:latin typeface="AvantGarde" panose="00000400000000000000" pitchFamily="2" charset="0"/>
                <a:ea typeface="AvantGarde" panose="00000400000000000000" pitchFamily="2" charset="0"/>
                <a:cs typeface="AvantGarde" panose="00000400000000000000" pitchFamily="2" charset="0"/>
              </a:rPr>
              <a:t>Con đường đến trường</a:t>
            </a:r>
            <a:endParaRPr lang="en-US" sz="2900" b="1" dirty="0">
              <a:solidFill>
                <a:schemeClr val="accent5">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35" name="Picture 34"/>
          <p:cNvPicPr>
            <a:picLocks noChangeAspect="1"/>
          </p:cNvPicPr>
          <p:nvPr/>
        </p:nvPicPr>
        <p:blipFill>
          <a:blip r:embed="rId3">
            <a:extLst>
              <a:ext uri="{BEBA8EAE-BF5A-486C-A8C5-ECC9F3942E4B}">
                <a14:imgProps xmlns:a14="http://schemas.microsoft.com/office/drawing/2010/main">
                  <a14:imgLayer r:embed="rId4">
                    <a14:imgEffect>
                      <a14:backgroundRemoval t="396" b="100000" l="0" r="100000">
                        <a14:foregroundMark x1="24224" y1="61980" x2="1398" y2="93069"/>
                        <a14:foregroundMark x1="22671" y1="57822" x2="155" y2="59604"/>
                        <a14:foregroundMark x1="97826" y1="12673" x2="66460" y2="34851"/>
                        <a14:foregroundMark x1="96273" y1="26337" x2="70031" y2="46337"/>
                        <a14:foregroundMark x1="69876" y1="48911" x2="67236" y2="56832"/>
                        <a14:backgroundMark x1="20652" y1="24158" x2="47671" y2="40396"/>
                      </a14:backgroundRemoval>
                    </a14:imgEffect>
                  </a14:imgLayer>
                </a14:imgProps>
              </a:ext>
              <a:ext uri="{28A0092B-C50C-407E-A947-70E740481C1C}">
                <a14:useLocalDpi xmlns:a14="http://schemas.microsoft.com/office/drawing/2010/main" val="0"/>
              </a:ext>
            </a:extLst>
          </a:blip>
          <a:stretch>
            <a:fillRect/>
          </a:stretch>
        </p:blipFill>
        <p:spPr>
          <a:xfrm>
            <a:off x="6202679" y="817526"/>
            <a:ext cx="5859547" cy="5542298"/>
          </a:xfrm>
          <a:prstGeom prst="rect">
            <a:avLst/>
          </a:prstGeom>
        </p:spPr>
      </p:pic>
    </p:spTree>
    <p:extLst>
      <p:ext uri="{BB962C8B-B14F-4D97-AF65-F5344CB8AC3E}">
        <p14:creationId xmlns:p14="http://schemas.microsoft.com/office/powerpoint/2010/main" val="869532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010</Template>
  <TotalTime>839</TotalTime>
  <Words>1877</Words>
  <Application>Microsoft Office PowerPoint</Application>
  <PresentationFormat>Custom</PresentationFormat>
  <Paragraphs>143</Paragraphs>
  <Slides>35</Slides>
  <Notes>7</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Tuyết Nga</dc:creator>
  <cp:lastModifiedBy>Techsi.vn</cp:lastModifiedBy>
  <cp:revision>56</cp:revision>
  <dcterms:created xsi:type="dcterms:W3CDTF">2021-12-21T12:51:08Z</dcterms:created>
  <dcterms:modified xsi:type="dcterms:W3CDTF">2022-09-26T05:51:09Z</dcterms:modified>
</cp:coreProperties>
</file>